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9"/>
  </p:notesMasterIdLst>
  <p:handoutMasterIdLst>
    <p:handoutMasterId r:id="rId160"/>
  </p:handoutMasterIdLst>
  <p:sldIdLst>
    <p:sldId id="484" r:id="rId3"/>
    <p:sldId id="489" r:id="rId4"/>
    <p:sldId id="487" r:id="rId5"/>
    <p:sldId id="490" r:id="rId6"/>
    <p:sldId id="503" r:id="rId7"/>
    <p:sldId id="507" r:id="rId8"/>
    <p:sldId id="584" r:id="rId9"/>
    <p:sldId id="683" r:id="rId10"/>
    <p:sldId id="610" r:id="rId11"/>
    <p:sldId id="588" r:id="rId12"/>
    <p:sldId id="505" r:id="rId13"/>
    <p:sldId id="494" r:id="rId14"/>
    <p:sldId id="623" r:id="rId15"/>
    <p:sldId id="622" r:id="rId16"/>
    <p:sldId id="624" r:id="rId17"/>
    <p:sldId id="625" r:id="rId18"/>
    <p:sldId id="626" r:id="rId19"/>
    <p:sldId id="585" r:id="rId20"/>
    <p:sldId id="629" r:id="rId21"/>
    <p:sldId id="627" r:id="rId22"/>
    <p:sldId id="628" r:id="rId23"/>
    <p:sldId id="630" r:id="rId24"/>
    <p:sldId id="586" r:id="rId25"/>
    <p:sldId id="631" r:id="rId26"/>
    <p:sldId id="632" r:id="rId27"/>
    <p:sldId id="633" r:id="rId28"/>
    <p:sldId id="634" r:id="rId29"/>
    <p:sldId id="635" r:id="rId30"/>
    <p:sldId id="636" r:id="rId31"/>
    <p:sldId id="637" r:id="rId32"/>
    <p:sldId id="495" r:id="rId33"/>
    <p:sldId id="562" r:id="rId34"/>
    <p:sldId id="576" r:id="rId35"/>
    <p:sldId id="548" r:id="rId36"/>
    <p:sldId id="516" r:id="rId37"/>
    <p:sldId id="561" r:id="rId38"/>
    <p:sldId id="519" r:id="rId39"/>
    <p:sldId id="577" r:id="rId40"/>
    <p:sldId id="520" r:id="rId41"/>
    <p:sldId id="521" r:id="rId42"/>
    <p:sldId id="515" r:id="rId43"/>
    <p:sldId id="526" r:id="rId44"/>
    <p:sldId id="563" r:id="rId45"/>
    <p:sldId id="578" r:id="rId46"/>
    <p:sldId id="527" r:id="rId47"/>
    <p:sldId id="524" r:id="rId48"/>
    <p:sldId id="529" r:id="rId49"/>
    <p:sldId id="533" r:id="rId50"/>
    <p:sldId id="579" r:id="rId51"/>
    <p:sldId id="532" r:id="rId52"/>
    <p:sldId id="531" r:id="rId53"/>
    <p:sldId id="534" r:id="rId54"/>
    <p:sldId id="580" r:id="rId55"/>
    <p:sldId id="536" r:id="rId56"/>
    <p:sldId id="537" r:id="rId57"/>
    <p:sldId id="581" r:id="rId58"/>
    <p:sldId id="530" r:id="rId59"/>
    <p:sldId id="540" r:id="rId60"/>
    <p:sldId id="582" r:id="rId61"/>
    <p:sldId id="538" r:id="rId62"/>
    <p:sldId id="544" r:id="rId63"/>
    <p:sldId id="542" r:id="rId64"/>
    <p:sldId id="543" r:id="rId65"/>
    <p:sldId id="640" r:id="rId66"/>
    <p:sldId id="662" r:id="rId67"/>
    <p:sldId id="642" r:id="rId68"/>
    <p:sldId id="643" r:id="rId69"/>
    <p:sldId id="644" r:id="rId70"/>
    <p:sldId id="645" r:id="rId71"/>
    <p:sldId id="646" r:id="rId72"/>
    <p:sldId id="647" r:id="rId73"/>
    <p:sldId id="648" r:id="rId74"/>
    <p:sldId id="672" r:id="rId75"/>
    <p:sldId id="650" r:id="rId76"/>
    <p:sldId id="651" r:id="rId77"/>
    <p:sldId id="652" r:id="rId78"/>
    <p:sldId id="653" r:id="rId79"/>
    <p:sldId id="654" r:id="rId80"/>
    <p:sldId id="655" r:id="rId81"/>
    <p:sldId id="656" r:id="rId82"/>
    <p:sldId id="657" r:id="rId83"/>
    <p:sldId id="658" r:id="rId84"/>
    <p:sldId id="659" r:id="rId85"/>
    <p:sldId id="660" r:id="rId86"/>
    <p:sldId id="661" r:id="rId87"/>
    <p:sldId id="638" r:id="rId88"/>
    <p:sldId id="663" r:id="rId89"/>
    <p:sldId id="681" r:id="rId90"/>
    <p:sldId id="665" r:id="rId91"/>
    <p:sldId id="666" r:id="rId92"/>
    <p:sldId id="667" r:id="rId93"/>
    <p:sldId id="668" r:id="rId94"/>
    <p:sldId id="669" r:id="rId95"/>
    <p:sldId id="670" r:id="rId96"/>
    <p:sldId id="671" r:id="rId97"/>
    <p:sldId id="639" r:id="rId98"/>
    <p:sldId id="664" r:id="rId99"/>
    <p:sldId id="553" r:id="rId100"/>
    <p:sldId id="590" r:id="rId101"/>
    <p:sldId id="591" r:id="rId102"/>
    <p:sldId id="595" r:id="rId103"/>
    <p:sldId id="596" r:id="rId104"/>
    <p:sldId id="597" r:id="rId105"/>
    <p:sldId id="688" r:id="rId106"/>
    <p:sldId id="689" r:id="rId107"/>
    <p:sldId id="690" r:id="rId108"/>
    <p:sldId id="691" r:id="rId109"/>
    <p:sldId id="692" r:id="rId110"/>
    <p:sldId id="693" r:id="rId111"/>
    <p:sldId id="694" r:id="rId112"/>
    <p:sldId id="695" r:id="rId113"/>
    <p:sldId id="696" r:id="rId114"/>
    <p:sldId id="697" r:id="rId115"/>
    <p:sldId id="698" r:id="rId116"/>
    <p:sldId id="699" r:id="rId117"/>
    <p:sldId id="700" r:id="rId118"/>
    <p:sldId id="701" r:id="rId119"/>
    <p:sldId id="702" r:id="rId120"/>
    <p:sldId id="703" r:id="rId121"/>
    <p:sldId id="704" r:id="rId122"/>
    <p:sldId id="705" r:id="rId123"/>
    <p:sldId id="706" r:id="rId124"/>
    <p:sldId id="707" r:id="rId125"/>
    <p:sldId id="708" r:id="rId126"/>
    <p:sldId id="709" r:id="rId127"/>
    <p:sldId id="710" r:id="rId128"/>
    <p:sldId id="711" r:id="rId129"/>
    <p:sldId id="712" r:id="rId130"/>
    <p:sldId id="713" r:id="rId131"/>
    <p:sldId id="714" r:id="rId132"/>
    <p:sldId id="715" r:id="rId133"/>
    <p:sldId id="716" r:id="rId134"/>
    <p:sldId id="717" r:id="rId135"/>
    <p:sldId id="718" r:id="rId136"/>
    <p:sldId id="719" r:id="rId137"/>
    <p:sldId id="720" r:id="rId138"/>
    <p:sldId id="592" r:id="rId139"/>
    <p:sldId id="518" r:id="rId140"/>
    <p:sldId id="602" r:id="rId141"/>
    <p:sldId id="598" r:id="rId142"/>
    <p:sldId id="599" r:id="rId143"/>
    <p:sldId id="600" r:id="rId144"/>
    <p:sldId id="603" r:id="rId145"/>
    <p:sldId id="601" r:id="rId146"/>
    <p:sldId id="604" r:id="rId147"/>
    <p:sldId id="605" r:id="rId148"/>
    <p:sldId id="606" r:id="rId149"/>
    <p:sldId id="607" r:id="rId150"/>
    <p:sldId id="608" r:id="rId151"/>
    <p:sldId id="609" r:id="rId152"/>
    <p:sldId id="687" r:id="rId153"/>
    <p:sldId id="684" r:id="rId154"/>
    <p:sldId id="685" r:id="rId155"/>
    <p:sldId id="686" r:id="rId156"/>
    <p:sldId id="570" r:id="rId157"/>
    <p:sldId id="571" r:id="rId1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775FF2-C9AD-481D-9A02-B0E5A268770B}">
          <p14:sldIdLst>
            <p14:sldId id="484"/>
            <p14:sldId id="489"/>
            <p14:sldId id="487"/>
            <p14:sldId id="490"/>
            <p14:sldId id="503"/>
            <p14:sldId id="507"/>
            <p14:sldId id="584"/>
            <p14:sldId id="683"/>
            <p14:sldId id="610"/>
            <p14:sldId id="588"/>
            <p14:sldId id="505"/>
            <p14:sldId id="494"/>
            <p14:sldId id="623"/>
            <p14:sldId id="622"/>
            <p14:sldId id="624"/>
            <p14:sldId id="625"/>
            <p14:sldId id="626"/>
            <p14:sldId id="585"/>
            <p14:sldId id="629"/>
            <p14:sldId id="627"/>
            <p14:sldId id="628"/>
            <p14:sldId id="630"/>
            <p14:sldId id="586"/>
            <p14:sldId id="631"/>
            <p14:sldId id="632"/>
            <p14:sldId id="633"/>
            <p14:sldId id="634"/>
            <p14:sldId id="635"/>
            <p14:sldId id="636"/>
            <p14:sldId id="637"/>
            <p14:sldId id="495"/>
            <p14:sldId id="562"/>
            <p14:sldId id="576"/>
            <p14:sldId id="548"/>
            <p14:sldId id="516"/>
            <p14:sldId id="561"/>
            <p14:sldId id="519"/>
            <p14:sldId id="577"/>
            <p14:sldId id="520"/>
            <p14:sldId id="521"/>
            <p14:sldId id="515"/>
            <p14:sldId id="526"/>
            <p14:sldId id="563"/>
            <p14:sldId id="578"/>
            <p14:sldId id="527"/>
            <p14:sldId id="524"/>
            <p14:sldId id="529"/>
            <p14:sldId id="533"/>
            <p14:sldId id="579"/>
            <p14:sldId id="532"/>
            <p14:sldId id="531"/>
            <p14:sldId id="534"/>
            <p14:sldId id="580"/>
            <p14:sldId id="536"/>
            <p14:sldId id="537"/>
            <p14:sldId id="581"/>
            <p14:sldId id="530"/>
            <p14:sldId id="540"/>
            <p14:sldId id="582"/>
            <p14:sldId id="538"/>
            <p14:sldId id="544"/>
            <p14:sldId id="542"/>
            <p14:sldId id="543"/>
            <p14:sldId id="640"/>
            <p14:sldId id="662"/>
            <p14:sldId id="642"/>
            <p14:sldId id="643"/>
            <p14:sldId id="644"/>
            <p14:sldId id="645"/>
            <p14:sldId id="646"/>
            <p14:sldId id="647"/>
            <p14:sldId id="648"/>
            <p14:sldId id="672"/>
            <p14:sldId id="650"/>
            <p14:sldId id="651"/>
            <p14:sldId id="652"/>
            <p14:sldId id="653"/>
            <p14:sldId id="654"/>
            <p14:sldId id="655"/>
            <p14:sldId id="656"/>
            <p14:sldId id="657"/>
            <p14:sldId id="658"/>
            <p14:sldId id="659"/>
            <p14:sldId id="660"/>
            <p14:sldId id="661"/>
            <p14:sldId id="638"/>
            <p14:sldId id="663"/>
            <p14:sldId id="681"/>
            <p14:sldId id="665"/>
            <p14:sldId id="666"/>
            <p14:sldId id="667"/>
            <p14:sldId id="668"/>
            <p14:sldId id="669"/>
            <p14:sldId id="670"/>
            <p14:sldId id="671"/>
            <p14:sldId id="639"/>
            <p14:sldId id="664"/>
            <p14:sldId id="553"/>
            <p14:sldId id="590"/>
            <p14:sldId id="591"/>
            <p14:sldId id="595"/>
            <p14:sldId id="596"/>
            <p14:sldId id="59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592"/>
            <p14:sldId id="518"/>
            <p14:sldId id="602"/>
            <p14:sldId id="598"/>
            <p14:sldId id="599"/>
            <p14:sldId id="600"/>
            <p14:sldId id="603"/>
            <p14:sldId id="601"/>
            <p14:sldId id="604"/>
            <p14:sldId id="605"/>
            <p14:sldId id="606"/>
            <p14:sldId id="607"/>
            <p14:sldId id="608"/>
            <p14:sldId id="609"/>
            <p14:sldId id="687"/>
            <p14:sldId id="684"/>
            <p14:sldId id="685"/>
            <p14:sldId id="686"/>
            <p14:sldId id="570"/>
            <p14:sldId id="571"/>
          </p14:sldIdLst>
        </p14:section>
      </p14:sectionLst>
    </p:ext>
    <p:ext uri="{EFAFB233-063F-42B5-8137-9DF3F51BA10A}">
      <p15:sldGuideLst xmlns:p15="http://schemas.microsoft.com/office/powerpoint/2012/main">
        <p15:guide id="2" pos="2880">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33CC"/>
    <a:srgbClr val="3366FF"/>
    <a:srgbClr val="0033CC"/>
    <a:srgbClr val="66FF99"/>
    <a:srgbClr val="D9CC1D"/>
    <a:srgbClr val="E5D93F"/>
    <a:srgbClr val="BDB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8417" autoAdjust="0"/>
  </p:normalViewPr>
  <p:slideViewPr>
    <p:cSldViewPr>
      <p:cViewPr varScale="1">
        <p:scale>
          <a:sx n="69" d="100"/>
          <a:sy n="69" d="100"/>
        </p:scale>
        <p:origin x="1252" y="52"/>
      </p:cViewPr>
      <p:guideLst>
        <p:guide pos="2880"/>
        <p:guide orient="horz" pos="2160"/>
      </p:guideLst>
    </p:cSldViewPr>
  </p:slideViewPr>
  <p:notesTextViewPr>
    <p:cViewPr>
      <p:scale>
        <a:sx n="3" d="2"/>
        <a:sy n="3" d="2"/>
      </p:scale>
      <p:origin x="0" y="0"/>
    </p:cViewPr>
  </p:notesTextViewPr>
  <p:sorterViewPr>
    <p:cViewPr varScale="1">
      <p:scale>
        <a:sx n="100" d="100"/>
        <a:sy n="100" d="100"/>
      </p:scale>
      <p:origin x="0" y="-202"/>
    </p:cViewPr>
  </p:sorterViewPr>
  <p:notesViewPr>
    <p:cSldViewPr>
      <p:cViewPr varScale="1">
        <p:scale>
          <a:sx n="61" d="100"/>
          <a:sy n="61" d="100"/>
        </p:scale>
        <p:origin x="1680"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notesMaster" Target="notesMasters/notes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handoutMaster" Target="handoutMasters/handoutMaster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fld id="{CCA9D84C-C3EC-45D0-B836-FE32E1117EEA}" type="datetimeFigureOut">
              <a:rPr lang="en-US" smtClean="0"/>
              <a:pPr/>
              <a:t>11/3/2016</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3" tIns="46587" rIns="93173" bIns="46587" rtlCol="0" anchor="b"/>
          <a:lstStyle>
            <a:lvl1pPr algn="r">
              <a:defRPr sz="1200"/>
            </a:lvl1pPr>
          </a:lstStyle>
          <a:p>
            <a:fld id="{30AE94E1-636A-419D-99FD-3CC6DFF95CF1}" type="slidenum">
              <a:rPr lang="en-US" smtClean="0"/>
              <a:pPr/>
              <a:t>‹#›</a:t>
            </a:fld>
            <a:endParaRPr lang="en-US" dirty="0"/>
          </a:p>
        </p:txBody>
      </p:sp>
    </p:spTree>
    <p:extLst>
      <p:ext uri="{BB962C8B-B14F-4D97-AF65-F5344CB8AC3E}">
        <p14:creationId xmlns:p14="http://schemas.microsoft.com/office/powerpoint/2010/main" val="7659056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15BC5C43-DAAC-464C-B2B2-13C0015A44BF}" type="datetimeFigureOut">
              <a:rPr lang="en-US" smtClean="0"/>
              <a:pPr/>
              <a:t>11/3/2016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7" rIns="93173"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3" tIns="46587" rIns="93173" bIns="46587" rtlCol="0" anchor="b"/>
          <a:lstStyle>
            <a:lvl1pPr algn="r">
              <a:defRPr sz="1200"/>
            </a:lvl1pPr>
          </a:lstStyle>
          <a:p>
            <a:fld id="{55ABA71E-B8A0-49CC-9B51-15537DE0ECE0}" type="slidenum">
              <a:rPr lang="en-US" smtClean="0"/>
              <a:pPr/>
              <a:t>‹#›</a:t>
            </a:fld>
            <a:endParaRPr lang="en-US" dirty="0"/>
          </a:p>
        </p:txBody>
      </p:sp>
    </p:spTree>
    <p:extLst>
      <p:ext uri="{BB962C8B-B14F-4D97-AF65-F5344CB8AC3E}">
        <p14:creationId xmlns:p14="http://schemas.microsoft.com/office/powerpoint/2010/main" val="40944370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3" Type="http://schemas.openxmlformats.org/officeDocument/2006/relationships/hyperlink" Target="http://www.dep.state.fl.us/air/rules/current.htm#62-257" TargetMode="External"/><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43391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4394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37855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6849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62418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104</a:t>
            </a:fld>
            <a:endParaRPr lang="en-US"/>
          </a:p>
        </p:txBody>
      </p:sp>
    </p:spTree>
    <p:extLst>
      <p:ext uri="{BB962C8B-B14F-4D97-AF65-F5344CB8AC3E}">
        <p14:creationId xmlns:p14="http://schemas.microsoft.com/office/powerpoint/2010/main" val="6429609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ALTERNATIVE PROCEDURES PILOT PROGRAM HANDOUT</a:t>
            </a:r>
          </a:p>
          <a:p>
            <a:r>
              <a:rPr lang="en-US" baseline="0" dirty="0" smtClean="0"/>
              <a:t>PAGE 4</a:t>
            </a:r>
          </a:p>
          <a:p>
            <a:endParaRPr lang="en-US" baseline="0" dirty="0" smtClean="0"/>
          </a:p>
          <a:p>
            <a:r>
              <a:rPr lang="en-US" b="1" baseline="0" dirty="0" smtClean="0"/>
              <a:t>Accelerated Debris Removal: </a:t>
            </a:r>
          </a:p>
          <a:p>
            <a:endParaRPr lang="en-US" baseline="0" dirty="0" smtClean="0"/>
          </a:p>
          <a:p>
            <a:r>
              <a:rPr lang="en-US" baseline="0" dirty="0" smtClean="0"/>
              <a:t>Applicants may opt to use the Accelerated Debris Removal Increased Cost Share:</a:t>
            </a:r>
          </a:p>
          <a:p>
            <a:endParaRPr lang="en-US" baseline="0" dirty="0" smtClean="0"/>
          </a:p>
          <a:p>
            <a:r>
              <a:rPr lang="en-US" baseline="0" dirty="0" smtClean="0"/>
              <a:t>This is NOT one time use. It can be used more than once. </a:t>
            </a:r>
          </a:p>
          <a:p>
            <a:endParaRPr lang="en-US" baseline="0" dirty="0" smtClean="0"/>
          </a:p>
          <a:p>
            <a:r>
              <a:rPr lang="en-US" baseline="0" dirty="0" smtClean="0"/>
              <a:t>Debris removed within 30 days is reimbursed at 85%</a:t>
            </a:r>
          </a:p>
          <a:p>
            <a:r>
              <a:rPr lang="en-US" baseline="0" dirty="0" smtClean="0"/>
              <a:t>Debris removed from 31 to 90 days is reimbursed at 80%</a:t>
            </a:r>
          </a:p>
          <a:p>
            <a:r>
              <a:rPr lang="en-US" baseline="0" dirty="0" smtClean="0"/>
              <a:t>Debris removed from 91 to 180 days is reimbursed at 75%</a:t>
            </a:r>
          </a:p>
          <a:p>
            <a:r>
              <a:rPr lang="en-US" baseline="0" dirty="0" smtClean="0"/>
              <a:t>No Reimbursement after 180 unless FEMA grants an extension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106</a:t>
            </a:fld>
            <a:endParaRPr lang="en-US"/>
          </a:p>
        </p:txBody>
      </p:sp>
    </p:spTree>
    <p:extLst>
      <p:ext uri="{BB962C8B-B14F-4D97-AF65-F5344CB8AC3E}">
        <p14:creationId xmlns:p14="http://schemas.microsoft.com/office/powerpoint/2010/main" val="17198261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PAGE 5 OF THE ALTERNATIVE</a:t>
            </a:r>
            <a:r>
              <a:rPr lang="en-US" baseline="0" dirty="0" smtClean="0"/>
              <a:t> PROCEDURES PILOT PROGRAM HANDOUT</a:t>
            </a:r>
            <a:endParaRPr lang="en-US" dirty="0" smtClean="0"/>
          </a:p>
          <a:p>
            <a:endParaRPr lang="en-US" dirty="0" smtClean="0"/>
          </a:p>
          <a:p>
            <a:r>
              <a:rPr lang="en-US" b="1" dirty="0" smtClean="0"/>
              <a:t>Recycling Revenues: </a:t>
            </a:r>
          </a:p>
          <a:p>
            <a:endParaRPr lang="en-US" dirty="0" smtClean="0"/>
          </a:p>
          <a:p>
            <a:r>
              <a:rPr lang="en-US" dirty="0" smtClean="0"/>
              <a:t>This can be used more than once.</a:t>
            </a:r>
          </a:p>
          <a:p>
            <a:r>
              <a:rPr lang="en-US" dirty="0" smtClean="0"/>
              <a:t>Subgrantees may retain revenues received through recycling</a:t>
            </a:r>
            <a:r>
              <a:rPr lang="en-US" baseline="0" dirty="0" smtClean="0"/>
              <a:t> eligible disaster debris. </a:t>
            </a:r>
          </a:p>
          <a:p>
            <a:r>
              <a:rPr lang="en-US" baseline="0" dirty="0" smtClean="0"/>
              <a:t>Notification of revenues received from recycling is to be provided as part of the final accounting of actual costs.</a:t>
            </a:r>
          </a:p>
          <a:p>
            <a:endParaRPr lang="en-US" baseline="0" dirty="0" smtClean="0"/>
          </a:p>
          <a:p>
            <a:r>
              <a:rPr lang="en-US" baseline="0" dirty="0" smtClean="0"/>
              <a:t>It should include:</a:t>
            </a:r>
          </a:p>
          <a:p>
            <a:r>
              <a:rPr lang="en-US" baseline="0" dirty="0" smtClean="0"/>
              <a:t>	The completion date of debris removal operations</a:t>
            </a:r>
          </a:p>
          <a:p>
            <a:r>
              <a:rPr lang="en-US" baseline="0" dirty="0" smtClean="0"/>
              <a:t>	Brief description of the quantity and type of debris recycled</a:t>
            </a:r>
          </a:p>
          <a:p>
            <a:r>
              <a:rPr lang="en-US" baseline="0" dirty="0" smtClean="0"/>
              <a:t>	The cost for processing debris recycling</a:t>
            </a:r>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107</a:t>
            </a:fld>
            <a:endParaRPr lang="en-US"/>
          </a:p>
        </p:txBody>
      </p:sp>
    </p:spTree>
    <p:extLst>
      <p:ext uri="{BB962C8B-B14F-4D97-AF65-F5344CB8AC3E}">
        <p14:creationId xmlns:p14="http://schemas.microsoft.com/office/powerpoint/2010/main" val="275827450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ALTERNATIVE PROCEDURES PILOT PROGRAM HANDOUT</a:t>
            </a:r>
          </a:p>
          <a:p>
            <a:r>
              <a:rPr lang="en-US" baseline="0" dirty="0" smtClean="0"/>
              <a:t>PAGE 6</a:t>
            </a:r>
          </a:p>
          <a:p>
            <a:endParaRPr lang="en-US" baseline="0" dirty="0" smtClean="0"/>
          </a:p>
          <a:p>
            <a:r>
              <a:rPr lang="en-US" b="1" baseline="0" dirty="0" smtClean="0"/>
              <a:t>Straight Time Force Account Labor</a:t>
            </a:r>
            <a:r>
              <a:rPr lang="en-US" baseline="0" dirty="0" smtClean="0"/>
              <a:t>:</a:t>
            </a:r>
          </a:p>
          <a:p>
            <a:endParaRPr lang="en-US" baseline="0" dirty="0" smtClean="0"/>
          </a:p>
          <a:p>
            <a:r>
              <a:rPr lang="en-US" baseline="0" dirty="0" smtClean="0"/>
              <a:t>Can be used more than once</a:t>
            </a:r>
          </a:p>
          <a:p>
            <a:endParaRPr lang="en-US" baseline="0" dirty="0" smtClean="0"/>
          </a:p>
          <a:p>
            <a:r>
              <a:rPr lang="en-US" baseline="0" dirty="0" smtClean="0"/>
              <a:t>FEMA will now reimburse the base and overtime wages for existing employees and hiring of additional staff. </a:t>
            </a:r>
          </a:p>
          <a:p>
            <a:endParaRPr lang="en-US" baseline="0" dirty="0" smtClean="0"/>
          </a:p>
          <a:p>
            <a:r>
              <a:rPr lang="en-US" baseline="0" dirty="0" smtClean="0"/>
              <a:t>The subgrantee must use their own force account labor to remove debris.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108</a:t>
            </a:fld>
            <a:endParaRPr lang="en-US"/>
          </a:p>
        </p:txBody>
      </p:sp>
    </p:spTree>
    <p:extLst>
      <p:ext uri="{BB962C8B-B14F-4D97-AF65-F5344CB8AC3E}">
        <p14:creationId xmlns:p14="http://schemas.microsoft.com/office/powerpoint/2010/main" val="42500077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109</a:t>
            </a:fld>
            <a:endParaRPr lang="en-US"/>
          </a:p>
        </p:txBody>
      </p:sp>
    </p:spTree>
    <p:extLst>
      <p:ext uri="{BB962C8B-B14F-4D97-AF65-F5344CB8AC3E}">
        <p14:creationId xmlns:p14="http://schemas.microsoft.com/office/powerpoint/2010/main" val="2743616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113</a:t>
            </a:fld>
            <a:endParaRPr lang="en-US"/>
          </a:p>
        </p:txBody>
      </p:sp>
    </p:spTree>
    <p:extLst>
      <p:ext uri="{BB962C8B-B14F-4D97-AF65-F5344CB8AC3E}">
        <p14:creationId xmlns:p14="http://schemas.microsoft.com/office/powerpoint/2010/main" val="75435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18936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insurance - No duplication</a:t>
            </a:r>
            <a:r>
              <a:rPr lang="en-US" baseline="0" dirty="0" smtClean="0"/>
              <a:t> of any benefits – salvage over $5,000. </a:t>
            </a:r>
          </a:p>
          <a:p>
            <a:endParaRPr lang="en-US" baseline="0" dirty="0" smtClean="0"/>
          </a:p>
          <a:p>
            <a:r>
              <a:rPr lang="en-US" baseline="0" dirty="0" smtClean="0"/>
              <a:t>The reduction is from the total eligible costs regardless of the insurance deductible.</a:t>
            </a:r>
          </a:p>
          <a:p>
            <a:endParaRPr lang="en-US" baseline="0" dirty="0" smtClean="0"/>
          </a:p>
          <a:p>
            <a:r>
              <a:rPr lang="en-US" baseline="0" dirty="0" smtClean="0"/>
              <a:t>If Total Eligible Costs are reduced by Anticipated Insurance Proceeds – send in your claim settlement documentation (Statement or Proof of Loss) for a reconciliation of Actual insurance proceeds.  DO NOT WAIT for final closeout.  Do ASAP in case you’re entitled to additional insurance payments or need to file an additional claim for benefits.</a:t>
            </a:r>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115</a:t>
            </a:fld>
            <a:endParaRPr lang="en-US"/>
          </a:p>
        </p:txBody>
      </p:sp>
    </p:spTree>
    <p:extLst>
      <p:ext uri="{BB962C8B-B14F-4D97-AF65-F5344CB8AC3E}">
        <p14:creationId xmlns:p14="http://schemas.microsoft.com/office/powerpoint/2010/main" val="2145424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Insurance comes first.  File claim</a:t>
            </a:r>
            <a:r>
              <a:rPr lang="en-US" baseline="0" dirty="0" smtClean="0"/>
              <a:t> with insurance company ASAP.  There have been Applicants who haven’t filed with their insurance company because FEMA funding was available.</a:t>
            </a:r>
          </a:p>
          <a:p>
            <a:endParaRPr lang="en-US" baseline="0" dirty="0" smtClean="0"/>
          </a:p>
          <a:p>
            <a:r>
              <a:rPr lang="en-US" baseline="0" dirty="0" smtClean="0"/>
              <a:t>Available coverage – Could or should have filed a claim for insurance proceeds for a covered loss OR</a:t>
            </a:r>
          </a:p>
          <a:p>
            <a:r>
              <a:rPr lang="en-US" baseline="0" dirty="0" smtClean="0"/>
              <a:t>A “settlement” was taken for “pennies on the dollar”.  An Applicant can make a decision to settle a claim  for less than the full amount of insurance coverage for a variety of reasons, but FEMA will reduce the Total Eligible Costs by the dollar amount that was AVAILABLE. </a:t>
            </a:r>
          </a:p>
          <a:p>
            <a:endParaRPr lang="en-US" baseline="0" dirty="0" smtClean="0"/>
          </a:p>
          <a:p>
            <a:r>
              <a:rPr lang="en-US" baseline="0" dirty="0" smtClean="0"/>
              <a:t>Costs related to pursuing a claim.  Must advise FEMA of this action and keep them apprised of on going claim settlement actions and costs must be “reasonable”.  Attorney fees vary.</a:t>
            </a:r>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116</a:t>
            </a:fld>
            <a:endParaRPr lang="en-US"/>
          </a:p>
        </p:txBody>
      </p:sp>
    </p:spTree>
    <p:extLst>
      <p:ext uri="{BB962C8B-B14F-4D97-AF65-F5344CB8AC3E}">
        <p14:creationId xmlns:p14="http://schemas.microsoft.com/office/powerpoint/2010/main" val="19962281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an Obtain and Maintain insurance requirement is placed on a “facility” in a PW then FEMA is required to obtain proof of the purchase of such insurance PRIOR to obligating and releasing funding for the PW.  </a:t>
            </a:r>
          </a:p>
          <a:p>
            <a:endParaRPr lang="en-US" baseline="0" dirty="0" smtClean="0"/>
          </a:p>
          <a:p>
            <a:r>
              <a:rPr lang="en-US" baseline="0" dirty="0" smtClean="0"/>
              <a:t>O&amp;M is facility specific, coverage type specific (wind, flood, earthquake) and $ specific</a:t>
            </a:r>
          </a:p>
          <a:p>
            <a:endParaRPr lang="en-US" baseline="0" dirty="0" smtClean="0"/>
          </a:p>
          <a:p>
            <a:r>
              <a:rPr lang="en-US" baseline="0" dirty="0" smtClean="0"/>
              <a:t>Keep in mind, compliance with Obtain and Maintain will be verified at the closeout of the PW because a current insurance policy is required closeout documentation.  If the coverage is not in effect – funding will be deobligated AND the facility looses its eligibility for the current and future disasters regardless of which type of peril caused the loss.  Also, the facility looses its eligibility for any other type of federal funding (HUD – DHS Domestic Preparedness grants)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117</a:t>
            </a:fld>
            <a:endParaRPr lang="en-US"/>
          </a:p>
        </p:txBody>
      </p:sp>
    </p:spTree>
    <p:extLst>
      <p:ext uri="{BB962C8B-B14F-4D97-AF65-F5344CB8AC3E}">
        <p14:creationId xmlns:p14="http://schemas.microsoft.com/office/powerpoint/2010/main" val="32481401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O&amp;M is facility specific, coverage type specific (wind, flood, earthquake) and $ specific</a:t>
            </a:r>
          </a:p>
          <a:p>
            <a:endParaRPr lang="en-US" baseline="0" dirty="0" smtClean="0"/>
          </a:p>
          <a:p>
            <a:r>
              <a:rPr lang="en-US" baseline="0" dirty="0" smtClean="0"/>
              <a:t>Keep in mind, compliance with Obtain and Maintain will be verified at the closeout of the PW because a current insurance policy is required closeout documentation.  If the coverage is not in effect – funding will be deobligated AND the facility looses its eligibility for the current and future disasters regardless of which type of peril caused the loss.  Also, the facility looses its eligibility for any other type of federal funding (HUD – DHS Domestic Preparedness grants)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118</a:t>
            </a:fld>
            <a:endParaRPr lang="en-US"/>
          </a:p>
        </p:txBody>
      </p:sp>
    </p:spTree>
    <p:extLst>
      <p:ext uri="{BB962C8B-B14F-4D97-AF65-F5344CB8AC3E}">
        <p14:creationId xmlns:p14="http://schemas.microsoft.com/office/powerpoint/2010/main" val="19691756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Again, FEMA pays for insurable property 1 time – in the 2</a:t>
            </a:r>
            <a:r>
              <a:rPr lang="en-US" baseline="30000" dirty="0" smtClean="0"/>
              <a:t>nd</a:t>
            </a:r>
            <a:r>
              <a:rPr lang="en-US" dirty="0" smtClean="0"/>
              <a:t> disaster there would be insurance but it wouldn’t be sufficient based</a:t>
            </a:r>
            <a:r>
              <a:rPr lang="en-US" baseline="0" dirty="0" smtClean="0"/>
              <a:t> on the amount of total eligible costs for the PW.  </a:t>
            </a:r>
          </a:p>
          <a:p>
            <a:endParaRPr lang="en-US" baseline="0" dirty="0" smtClean="0"/>
          </a:p>
          <a:p>
            <a:r>
              <a:rPr lang="en-US" baseline="0" dirty="0" smtClean="0"/>
              <a:t>Again, based on insurance payments which are available under the policy.</a:t>
            </a:r>
          </a:p>
          <a:p>
            <a:endParaRPr lang="en-US" baseline="0" dirty="0" smtClean="0"/>
          </a:p>
          <a:p>
            <a:endParaRPr lang="en-US" baseline="0" dirty="0" smtClean="0"/>
          </a:p>
          <a:p>
            <a:pPr marL="0" lvl="1" indent="0">
              <a:spcBef>
                <a:spcPts val="1800"/>
              </a:spcBef>
              <a:buNone/>
            </a:pPr>
            <a:r>
              <a:rPr lang="en-US" sz="2800" b="1" dirty="0" smtClean="0"/>
              <a:t>FEMA does not always fund deductibles (or self-insured retentions) – this is a common misconception.</a:t>
            </a:r>
          </a:p>
          <a:p>
            <a:pPr marL="0" lvl="1" indent="0">
              <a:spcBef>
                <a:spcPts val="1800"/>
              </a:spcBef>
              <a:buNone/>
            </a:pPr>
            <a:r>
              <a:rPr lang="en-US" sz="2800" b="1" dirty="0" smtClean="0"/>
              <a:t>Applicants tend to insure with either a blanket policy or a scheduled policy, and usually have a deductible that is a percentage of the Total Insured Values (TIV) at a location or a flat property amount. 3%-5% is common. </a:t>
            </a:r>
          </a:p>
          <a:p>
            <a:pPr marL="0" lvl="1" indent="0">
              <a:spcBef>
                <a:spcPts val="1800"/>
              </a:spcBef>
              <a:buNone/>
            </a:pPr>
            <a:r>
              <a:rPr lang="en-US" sz="2800" b="1" dirty="0" smtClean="0"/>
              <a:t>FEMA will only pay a deductible/SIR if the current declaration is the only time Federal funding has been requested for the location, or if the current deductible/SIR is higher than the amount of damages identified as eligible in a previous disaster.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119</a:t>
            </a:fld>
            <a:endParaRPr lang="en-US"/>
          </a:p>
        </p:txBody>
      </p:sp>
    </p:spTree>
    <p:extLst>
      <p:ext uri="{BB962C8B-B14F-4D97-AF65-F5344CB8AC3E}">
        <p14:creationId xmlns:p14="http://schemas.microsoft.com/office/powerpoint/2010/main" val="6331072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cs typeface="Arial" panose="020B0604020202020204" pitchFamily="34" charset="0"/>
              </a:rPr>
              <a:t>In the wake of an emergency, </a:t>
            </a:r>
            <a:r>
              <a:rPr lang="en-US" altLang="en-US" dirty="0" smtClean="0">
                <a:latin typeface="Arial" panose="020B0604020202020204" pitchFamily="34" charset="0"/>
                <a:cs typeface="Arial" panose="020B0604020202020204" pitchFamily="34" charset="0"/>
              </a:rPr>
              <a:t>mosquito</a:t>
            </a:r>
            <a:r>
              <a:rPr lang="en-US" altLang="en-US" sz="1200" dirty="0" smtClean="0">
                <a:latin typeface="Arial" panose="020B0604020202020204" pitchFamily="34" charset="0"/>
                <a:cs typeface="Arial" panose="020B0604020202020204" pitchFamily="34" charset="0"/>
              </a:rPr>
              <a:t>s may present a problem to safety and hamper the response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cs typeface="Arial" panose="020B0604020202020204" pitchFamily="34" charset="0"/>
              </a:rPr>
              <a:t>Take the necessary actions to prevent a health and safety threat as soon as possible, but know the rules for reimbursement following a Presidential Disaster Declaration.</a:t>
            </a:r>
          </a:p>
          <a:p>
            <a:endParaRPr lang="en-US" dirty="0" smtClean="0"/>
          </a:p>
          <a:p>
            <a:r>
              <a:rPr lang="en-US" altLang="en-US" dirty="0" smtClean="0"/>
              <a:t>FEMA may provide reimbursement at the written request of the State or local public health officials. </a:t>
            </a:r>
            <a:r>
              <a:rPr lang="en-US" altLang="en-US" u="sng" dirty="0" smtClean="0"/>
              <a:t>Verification of the threat by the State and local health agencies in accordance with established ordinances is required.</a:t>
            </a:r>
          </a:p>
          <a:p>
            <a:endParaRPr lang="en-US" altLang="en-US" u="sng" dirty="0" smtClean="0"/>
          </a:p>
          <a:p>
            <a:r>
              <a:rPr lang="en-US" altLang="en-US" dirty="0" smtClean="0"/>
              <a:t>The eligible costs are calculated by comparing the disaster-related costs to the most recent 3 non-disaster years of expenses for the same period.</a:t>
            </a:r>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120</a:t>
            </a:fld>
            <a:endParaRPr lang="en-US"/>
          </a:p>
        </p:txBody>
      </p:sp>
    </p:spTree>
    <p:extLst>
      <p:ext uri="{BB962C8B-B14F-4D97-AF65-F5344CB8AC3E}">
        <p14:creationId xmlns:p14="http://schemas.microsoft.com/office/powerpoint/2010/main" val="388174766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452437" marR="0" lvl="1" indent="-342900" algn="just" defTabSz="914400" rtl="0" eaLnBrk="1" fontAlgn="auto" latinLnBrk="0" hangingPunct="1">
              <a:lnSpc>
                <a:spcPct val="100000"/>
              </a:lnSpc>
              <a:spcBef>
                <a:spcPts val="0"/>
              </a:spcBef>
              <a:spcAft>
                <a:spcPts val="0"/>
              </a:spcAft>
              <a:buClrTx/>
              <a:buSzPct val="68000"/>
              <a:buFont typeface="Wingdings" panose="05000000000000000000" pitchFamily="2" charset="2"/>
              <a:buChar char="ü"/>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Three years of baseline data.</a:t>
            </a:r>
          </a:p>
          <a:p>
            <a:pPr marL="452437" marR="0" lvl="1" indent="-342900" algn="just" defTabSz="914400" rtl="0" eaLnBrk="1" fontAlgn="auto" latinLnBrk="0" hangingPunct="1">
              <a:lnSpc>
                <a:spcPct val="100000"/>
              </a:lnSpc>
              <a:spcBef>
                <a:spcPts val="0"/>
              </a:spcBef>
              <a:spcAft>
                <a:spcPts val="0"/>
              </a:spcAft>
              <a:buClrTx/>
              <a:buSzPct val="68000"/>
              <a:buFont typeface="Wingdings" panose="05000000000000000000" pitchFamily="2" charset="2"/>
              <a:buChar char="ü"/>
              <a:tabLst/>
              <a:defRPr/>
            </a:pP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52437" marR="0" lvl="1" indent="-342900" algn="just" defTabSz="914400" rtl="0" eaLnBrk="1" fontAlgn="auto" latinLnBrk="0" hangingPunct="1">
              <a:lnSpc>
                <a:spcPct val="100000"/>
              </a:lnSpc>
              <a:spcBef>
                <a:spcPts val="0"/>
              </a:spcBef>
              <a:spcAft>
                <a:spcPts val="0"/>
              </a:spcAft>
              <a:buClrTx/>
              <a:buSzPct val="68000"/>
              <a:buFont typeface="Wingdings" panose="05000000000000000000" pitchFamily="2" charset="2"/>
              <a:buChar char="ü"/>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Trap data (for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adulticide</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use) or dip data (for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larvicide</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use) must be collected verifying the hazard.</a:t>
            </a:r>
          </a:p>
          <a:p>
            <a:pPr marL="452437" marR="0" lvl="1" indent="-342900" algn="just" defTabSz="914400" rtl="0" eaLnBrk="1" fontAlgn="auto" latinLnBrk="0" hangingPunct="1">
              <a:lnSpc>
                <a:spcPct val="100000"/>
              </a:lnSpc>
              <a:spcBef>
                <a:spcPts val="0"/>
              </a:spcBef>
              <a:spcAft>
                <a:spcPts val="0"/>
              </a:spcAft>
              <a:buClrTx/>
              <a:buSzPct val="68000"/>
              <a:buFont typeface="Wingdings" panose="05000000000000000000" pitchFamily="2" charset="2"/>
              <a:buChar char="ü"/>
              <a:tabLst/>
              <a:defRPr/>
            </a:pP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52437" marR="0" lvl="1" indent="-342900" algn="just" defTabSz="914400" rtl="0" eaLnBrk="1" fontAlgn="auto" latinLnBrk="0" hangingPunct="1">
              <a:lnSpc>
                <a:spcPct val="100000"/>
              </a:lnSpc>
              <a:spcBef>
                <a:spcPts val="0"/>
              </a:spcBef>
              <a:spcAft>
                <a:spcPts val="0"/>
              </a:spcAft>
              <a:buClrTx/>
              <a:buSzPct val="68000"/>
              <a:buFont typeface="Wingdings" panose="05000000000000000000" pitchFamily="2" charset="2"/>
              <a:buChar char="ü"/>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Letter from the health department indicating a serious health threat or a mosquito nuisance that is severely hampering the recovery effort.</a:t>
            </a:r>
          </a:p>
          <a:p>
            <a:pPr marL="109537" marR="0" lvl="1" indent="0" algn="just" defTabSz="914400" rtl="0" eaLnBrk="1" fontAlgn="auto" latinLnBrk="0" hangingPunct="1">
              <a:lnSpc>
                <a:spcPct val="100000"/>
              </a:lnSpc>
              <a:spcBef>
                <a:spcPts val="0"/>
              </a:spcBef>
              <a:spcAft>
                <a:spcPts val="0"/>
              </a:spcAft>
              <a:buClrTx/>
              <a:buSzPct val="68000"/>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52437" marR="0" lvl="1" indent="-342900" algn="just" defTabSz="914400" rtl="0" eaLnBrk="1" fontAlgn="auto" latinLnBrk="0" hangingPunct="1">
              <a:lnSpc>
                <a:spcPct val="100000"/>
              </a:lnSpc>
              <a:spcBef>
                <a:spcPts val="0"/>
              </a:spcBef>
              <a:spcAft>
                <a:spcPts val="0"/>
              </a:spcAft>
              <a:buClrTx/>
              <a:buSzPct val="68000"/>
              <a:buFont typeface="Wingdings" panose="05000000000000000000" pitchFamily="2" charset="2"/>
              <a:buChar char="ü"/>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Spay/dip area maps detailing the zones affected.</a:t>
            </a:r>
          </a:p>
          <a:p>
            <a:pPr marL="109537" marR="0" lvl="1" indent="0" algn="just" defTabSz="914400" rtl="0" eaLnBrk="1" fontAlgn="auto" latinLnBrk="0" hangingPunct="1">
              <a:lnSpc>
                <a:spcPct val="100000"/>
              </a:lnSpc>
              <a:spcBef>
                <a:spcPts val="0"/>
              </a:spcBef>
              <a:spcAft>
                <a:spcPts val="0"/>
              </a:spcAft>
              <a:buClrTx/>
              <a:buSzPct val="68000"/>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52437" marR="0" lvl="1" indent="-342900" algn="just" defTabSz="914400" rtl="0" eaLnBrk="1" fontAlgn="auto" latinLnBrk="0" hangingPunct="1">
              <a:lnSpc>
                <a:spcPct val="100000"/>
              </a:lnSpc>
              <a:spcBef>
                <a:spcPts val="0"/>
              </a:spcBef>
              <a:spcAft>
                <a:spcPts val="0"/>
              </a:spcAft>
              <a:buClr>
                <a:prstClr val="black"/>
              </a:buClr>
              <a:buSzPct val="68000"/>
              <a:buFont typeface="Wingdings" panose="05000000000000000000" pitchFamily="2" charset="2"/>
              <a:buChar char="ü"/>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chemical used, application method and concentration used. Chemical must be an EPA approved chemical for use in Florida.</a:t>
            </a:r>
          </a:p>
          <a:p>
            <a:pPr marL="109537" marR="0" lvl="1" indent="0" algn="just" defTabSz="914400" rtl="0" eaLnBrk="1" fontAlgn="auto" latinLnBrk="0" hangingPunct="1">
              <a:lnSpc>
                <a:spcPct val="100000"/>
              </a:lnSpc>
              <a:spcBef>
                <a:spcPts val="0"/>
              </a:spcBef>
              <a:spcAft>
                <a:spcPts val="0"/>
              </a:spcAft>
              <a:buClrTx/>
              <a:buSzPct val="68000"/>
              <a:buFontTx/>
              <a:buNone/>
              <a:tabLst/>
              <a:defRPr/>
            </a:pPr>
            <a:endPar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52437" marR="0" lvl="1" indent="-342900" algn="just" defTabSz="914400" rtl="0" eaLnBrk="1" fontAlgn="auto" latinLnBrk="0" hangingPunct="1">
              <a:lnSpc>
                <a:spcPct val="100000"/>
              </a:lnSpc>
              <a:spcBef>
                <a:spcPts val="0"/>
              </a:spcBef>
              <a:spcAft>
                <a:spcPts val="0"/>
              </a:spcAft>
              <a:buClr>
                <a:prstClr val="black"/>
              </a:buClr>
              <a:buSzPct val="68000"/>
              <a:buFont typeface="Wingdings" panose="05000000000000000000" pitchFamily="2" charset="2"/>
              <a:buChar char="ü"/>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Dates of application</a:t>
            </a:r>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121</a:t>
            </a:fld>
            <a:endParaRPr lang="en-US"/>
          </a:p>
        </p:txBody>
      </p:sp>
    </p:spTree>
    <p:extLst>
      <p:ext uri="{BB962C8B-B14F-4D97-AF65-F5344CB8AC3E}">
        <p14:creationId xmlns:p14="http://schemas.microsoft.com/office/powerpoint/2010/main" val="19480262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 Spray Zone Maps” are recently</a:t>
            </a:r>
            <a:r>
              <a:rPr lang="en-US" baseline="0" dirty="0" smtClean="0"/>
              <a:t> updated by the USFWS. Please let us know if you need this information! Comes as a </a:t>
            </a:r>
            <a:r>
              <a:rPr lang="en-US" baseline="0" dirty="0" err="1" smtClean="0"/>
              <a:t>shapefile</a:t>
            </a:r>
            <a:r>
              <a:rPr lang="en-US" baseline="0" dirty="0" smtClean="0"/>
              <a:t> for GIS program.</a:t>
            </a:r>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122</a:t>
            </a:fld>
            <a:endParaRPr lang="en-US"/>
          </a:p>
        </p:txBody>
      </p:sp>
    </p:spTree>
    <p:extLst>
      <p:ext uri="{BB962C8B-B14F-4D97-AF65-F5344CB8AC3E}">
        <p14:creationId xmlns:p14="http://schemas.microsoft.com/office/powerpoint/2010/main" val="4969286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Road and bridge repair is often essential after a storm. Many times, priority is given to roadway repairs for access to emergency and essential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Road and bridge work can be critically important, however proper documentation for FEMA reimbursement will be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required documentation</a:t>
            </a:r>
            <a:r>
              <a:rPr lang="en-US" baseline="0" dirty="0" smtClean="0"/>
              <a:t> includes: Location of borrow pit or stock pile where the fill material was taken from, documentation of whether or not the borrow pit was expanded horizontally, permits or exemption letter from FDEP and the USACE, and public notice if required.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123</a:t>
            </a:fld>
            <a:endParaRPr lang="en-US"/>
          </a:p>
        </p:txBody>
      </p:sp>
    </p:spTree>
    <p:extLst>
      <p:ext uri="{BB962C8B-B14F-4D97-AF65-F5344CB8AC3E}">
        <p14:creationId xmlns:p14="http://schemas.microsoft.com/office/powerpoint/2010/main" val="216320811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Road and bridge repair is often essential after a storm. Many times, priority is given to roadway repairs for access to emergency and essential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Road and bridge work can be critically important, however proper documentation for FEMA reimbursement will be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required documentation</a:t>
            </a:r>
            <a:r>
              <a:rPr lang="en-US" baseline="0" dirty="0" smtClean="0"/>
              <a:t> includes: Location of borrow pit or stock pile where the fill material was taken from, documentation of whether or not the borrow pit was expanded horizontally, permits or exemption letter from FDEP and the USACE, and public notice if required.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Under Section 106 of the National Historic Preservation Act</a:t>
            </a:r>
            <a:r>
              <a:rPr lang="en-US" sz="1200" dirty="0" smtClean="0">
                <a:latin typeface="Arial" panose="020B0604020202020204" pitchFamily="34" charset="0"/>
                <a:cs typeface="Arial" panose="020B0604020202020204" pitchFamily="34" charset="0"/>
              </a:rPr>
              <a:t>, FEMA must consult with the State Historic Preservation Officer (SHPO) for most</a:t>
            </a:r>
            <a:r>
              <a:rPr lang="en-US" sz="1200" baseline="0" dirty="0" smtClean="0">
                <a:latin typeface="Arial" panose="020B0604020202020204" pitchFamily="34" charset="0"/>
                <a:cs typeface="Arial" panose="020B0604020202020204" pitchFamily="34" charset="0"/>
              </a:rPr>
              <a:t> road work (because of the ground disturbance)</a:t>
            </a:r>
            <a:r>
              <a:rPr lang="en-US" sz="1200" dirty="0" smtClean="0">
                <a:latin typeface="Arial" panose="020B0604020202020204" pitchFamily="34" charset="0"/>
                <a:cs typeface="Arial" panose="020B0604020202020204" pitchFamily="34" charset="0"/>
              </a:rPr>
              <a:t>. In order to do this, details of the fill source for the road work is required for all pits used, including commercial.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Include these details in the Scope Of Work:</a:t>
            </a:r>
          </a:p>
          <a:p>
            <a:pPr marL="110172" indent="0" algn="just">
              <a:spcBef>
                <a:spcPts val="0"/>
              </a:spcBef>
              <a:buFont typeface="Arial" panose="020B0604020202020204" pitchFamily="34" charset="0"/>
              <a:buNone/>
              <a:defRPr/>
            </a:pPr>
            <a:endParaRPr lang="en-US" sz="2400" dirty="0" smtClean="0">
              <a:latin typeface="Arial" panose="020B0604020202020204" pitchFamily="34" charset="0"/>
              <a:cs typeface="Arial" panose="020B0604020202020204" pitchFamily="34" charset="0"/>
            </a:endParaRPr>
          </a:p>
          <a:p>
            <a:pPr marL="453072" indent="-342900" algn="just">
              <a:spcBef>
                <a:spcPts val="0"/>
              </a:spcBef>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Material used (e.g., sand, lime rock, shell rock, etc.).</a:t>
            </a:r>
          </a:p>
          <a:p>
            <a:pPr marL="342900" lvl="1" indent="-342900">
              <a:spcBef>
                <a:spcPts val="0"/>
              </a:spcBef>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 Location of the borrow pit (latitude/longitude).</a:t>
            </a:r>
            <a:endParaRPr lang="en-US" sz="1000" dirty="0" smtClean="0">
              <a:latin typeface="Arial" panose="020B0604020202020204" pitchFamily="34" charset="0"/>
              <a:cs typeface="Arial" panose="020B0604020202020204" pitchFamily="34" charset="0"/>
            </a:endParaRPr>
          </a:p>
          <a:p>
            <a:pPr marL="342900" lvl="1" indent="-342900">
              <a:spcBef>
                <a:spcPts val="0"/>
              </a:spcBef>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Verification of whether the pit has been expanded outside of its original footprint or permitted area</a:t>
            </a:r>
            <a:endParaRPr lang="en-US"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124</a:t>
            </a:fld>
            <a:endParaRPr lang="en-US"/>
          </a:p>
        </p:txBody>
      </p:sp>
    </p:spTree>
    <p:extLst>
      <p:ext uri="{BB962C8B-B14F-4D97-AF65-F5344CB8AC3E}">
        <p14:creationId xmlns:p14="http://schemas.microsoft.com/office/powerpoint/2010/main" val="245972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56658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Culvert repair/replacement</a:t>
            </a:r>
            <a:r>
              <a:rPr lang="en-US" baseline="0" dirty="0" smtClean="0"/>
              <a:t> typically requires permitting from the FDEP/Water Management District. Some exceptions may be covered in the Emergency Final Order issued by FDEP. Important to note that the exemption does NOT apply if the activity involves up-sizing the culvert. Only in-kind replacement is exempt, but even that is applicable, CHECK WITH FDEP NO MATTER WHAT. Even if it is after-the-fact.</a:t>
            </a:r>
          </a:p>
          <a:p>
            <a:endParaRPr lang="en-US" baseline="0" dirty="0" smtClean="0"/>
          </a:p>
          <a:p>
            <a:r>
              <a:rPr lang="en-US" baseline="0" dirty="0" smtClean="0"/>
              <a:t>The USACE also provides permits or exemptions for culvert replacement. Please keep copies of correspondence with FDEP and the USACE, even if no permit is required. Their exemptions must be verified at close out. </a:t>
            </a:r>
          </a:p>
          <a:p>
            <a:endParaRPr lang="en-US" baseline="0" dirty="0" smtClean="0"/>
          </a:p>
          <a:p>
            <a:r>
              <a:rPr lang="en-US" baseline="0" dirty="0" smtClean="0"/>
              <a:t>If the project is taking place in the floodplain, a public notice will be required per Executive Order 11988! Keep copies of the public notice and any public comments received.</a:t>
            </a:r>
          </a:p>
          <a:p>
            <a:endParaRPr lang="en-US" baseline="0" dirty="0" smtClean="0"/>
          </a:p>
          <a:p>
            <a:r>
              <a:rPr lang="en-US" baseline="0" dirty="0" smtClean="0"/>
              <a:t>Each item of documentation will require GPS coordinates of the culverts themselves. This is good information to keep on hand. </a:t>
            </a:r>
            <a:r>
              <a:rPr lang="en-US" baseline="0" smtClean="0"/>
              <a:t>Be prepared!</a:t>
            </a:r>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125</a:t>
            </a:fld>
            <a:endParaRPr lang="en-US"/>
          </a:p>
        </p:txBody>
      </p:sp>
    </p:spTree>
    <p:extLst>
      <p:ext uri="{BB962C8B-B14F-4D97-AF65-F5344CB8AC3E}">
        <p14:creationId xmlns:p14="http://schemas.microsoft.com/office/powerpoint/2010/main" val="42098667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FEMA is responsible for initiating consultation with the State Historic Preservation Officer. If adverse effects are identified, FEMA explores alternatives to avoid or minimize these effects to historic properties.</a:t>
            </a:r>
          </a:p>
          <a:p>
            <a:endParaRPr lang="en-US" dirty="0" smtClean="0"/>
          </a:p>
          <a:p>
            <a:pPr marL="109537" indent="0">
              <a:spcBef>
                <a:spcPts val="0"/>
              </a:spcBef>
              <a:buNone/>
            </a:pPr>
            <a:r>
              <a:rPr lang="en-US" altLang="en-US" sz="1200" dirty="0" smtClean="0">
                <a:latin typeface="Arial" panose="020B0604020202020204" pitchFamily="34" charset="0"/>
                <a:cs typeface="Arial" panose="020B0604020202020204" pitchFamily="34" charset="0"/>
              </a:rPr>
              <a:t>What is a “Historic property”?</a:t>
            </a:r>
          </a:p>
          <a:p>
            <a:pPr marL="109537" indent="0">
              <a:spcBef>
                <a:spcPts val="0"/>
              </a:spcBef>
              <a:buNone/>
            </a:pPr>
            <a:endParaRPr lang="en-US" altLang="en-US" sz="300" dirty="0" smtClean="0">
              <a:latin typeface="Arial" panose="020B0604020202020204" pitchFamily="34" charset="0"/>
              <a:cs typeface="Arial" panose="020B0604020202020204" pitchFamily="34" charset="0"/>
            </a:endParaRPr>
          </a:p>
          <a:p>
            <a:pPr marL="280987"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Any district, building, structure, site, or object that is listed or eligible to be listed in the National Register of Historic Places;</a:t>
            </a:r>
            <a:endParaRPr lang="en-US" altLang="en-US" sz="300" dirty="0" smtClean="0">
              <a:latin typeface="Arial" panose="020B0604020202020204" pitchFamily="34" charset="0"/>
              <a:cs typeface="Arial" panose="020B0604020202020204" pitchFamily="34" charset="0"/>
            </a:endParaRPr>
          </a:p>
          <a:p>
            <a:pPr marL="280987"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Can be significant at the national, state, or local level;</a:t>
            </a:r>
            <a:endParaRPr lang="en-US" altLang="en-US" sz="300" dirty="0" smtClean="0">
              <a:latin typeface="Arial" panose="020B0604020202020204" pitchFamily="34" charset="0"/>
              <a:cs typeface="Arial" panose="020B0604020202020204" pitchFamily="34" charset="0"/>
            </a:endParaRPr>
          </a:p>
          <a:p>
            <a:pPr marL="280987"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Generally over 50 years old; and retains its integrity</a:t>
            </a:r>
          </a:p>
          <a:p>
            <a:pPr marL="280987" indent="-171450">
              <a:spcBef>
                <a:spcPts val="0"/>
              </a:spcBef>
              <a:buFont typeface="Arial" panose="020B0604020202020204" pitchFamily="34" charset="0"/>
              <a:buChar char="•"/>
            </a:pPr>
            <a:endParaRPr lang="en-US" altLang="en-US" sz="1200" dirty="0" smtClean="0">
              <a:latin typeface="Arial" panose="020B0604020202020204" pitchFamily="34" charset="0"/>
              <a:cs typeface="Arial" panose="020B0604020202020204" pitchFamily="34" charset="0"/>
            </a:endParaRPr>
          </a:p>
          <a:p>
            <a:pPr marL="109537" indent="0">
              <a:spcBef>
                <a:spcPts val="0"/>
              </a:spcBef>
              <a:buFont typeface="Arial" panose="020B0604020202020204" pitchFamily="34" charset="0"/>
              <a:buNone/>
            </a:pPr>
            <a:endParaRPr lang="en-US" altLang="en-US" sz="1200" dirty="0" smtClean="0">
              <a:latin typeface="Arial" panose="020B0604020202020204" pitchFamily="34" charset="0"/>
              <a:cs typeface="Arial" panose="020B0604020202020204" pitchFamily="34" charset="0"/>
            </a:endParaRPr>
          </a:p>
          <a:p>
            <a:pPr marL="109537" indent="0">
              <a:spcBef>
                <a:spcPts val="0"/>
              </a:spcBef>
              <a:buFont typeface="Arial" panose="020B0604020202020204" pitchFamily="34" charset="0"/>
              <a:buNone/>
            </a:pPr>
            <a:r>
              <a:rPr lang="en-US" altLang="en-US" sz="1200" dirty="0" smtClean="0">
                <a:latin typeface="Arial" panose="020B0604020202020204" pitchFamily="34" charset="0"/>
                <a:cs typeface="Arial" panose="020B0604020202020204" pitchFamily="34" charset="0"/>
              </a:rPr>
              <a:t>Some common activities that may trigger consultation:</a:t>
            </a:r>
          </a:p>
          <a:p>
            <a:pPr marL="109537" indent="0">
              <a:spcBef>
                <a:spcPts val="0"/>
              </a:spcBef>
              <a:buFont typeface="Arial" panose="020B0604020202020204" pitchFamily="34" charset="0"/>
              <a:buNone/>
            </a:pPr>
            <a:endParaRPr lang="en-US" altLang="en-US" sz="120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Drainage projects</a:t>
            </a:r>
            <a:endParaRPr lang="en-US" altLang="en-US" sz="30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Demolition</a:t>
            </a:r>
            <a:endParaRPr lang="en-US" altLang="en-US" sz="30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Elevation</a:t>
            </a:r>
            <a:endParaRPr lang="en-US" altLang="en-US" sz="30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Communication Towers</a:t>
            </a:r>
            <a:endParaRPr lang="en-US" altLang="en-US" sz="30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Construction</a:t>
            </a:r>
            <a:endParaRPr lang="en-US" altLang="en-US" sz="30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Tree Removal</a:t>
            </a:r>
            <a:endParaRPr lang="en-US" altLang="en-US" sz="300" dirty="0" smtClean="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Utility improvements</a:t>
            </a:r>
          </a:p>
          <a:p>
            <a:pPr marL="109537" indent="0">
              <a:spcBef>
                <a:spcPts val="0"/>
              </a:spcBef>
              <a:buFont typeface="Arial" panose="020B0604020202020204" pitchFamily="34" charset="0"/>
              <a:buNone/>
            </a:pPr>
            <a:endParaRPr lang="en-US" altLang="en-US" sz="1200" dirty="0" smtClean="0">
              <a:latin typeface="Arial" panose="020B0604020202020204"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126</a:t>
            </a:fld>
            <a:endParaRPr lang="en-US"/>
          </a:p>
        </p:txBody>
      </p:sp>
    </p:spTree>
    <p:extLst>
      <p:ext uri="{BB962C8B-B14F-4D97-AF65-F5344CB8AC3E}">
        <p14:creationId xmlns:p14="http://schemas.microsoft.com/office/powerpoint/2010/main" val="38384592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Culvert repair/replacement</a:t>
            </a:r>
            <a:r>
              <a:rPr lang="en-US" baseline="0" dirty="0" smtClean="0"/>
              <a:t> typically requires permitting from the FDEP/Water Management District. Some exceptions may be covered in the Emergency Final Order issued by FDEP. Important to note that the exemption does NOT apply if the activity involves up-sizing the culvert. Only in-kind replacement is exempt, but even that is applicable, CHECK WITH FDEP NO MATTER WHAT. Even if it is after-the-fact.</a:t>
            </a:r>
          </a:p>
          <a:p>
            <a:endParaRPr lang="en-US" baseline="0" dirty="0" smtClean="0"/>
          </a:p>
          <a:p>
            <a:r>
              <a:rPr lang="en-US" baseline="0" dirty="0" smtClean="0"/>
              <a:t>The USACE also provides permits or exemptions for culvert replacement. Please keep copies of correspondence with FDEP and the USACE, even if no permit is required. Their exemptions must be verified at close out. </a:t>
            </a:r>
          </a:p>
          <a:p>
            <a:endParaRPr lang="en-US" baseline="0" dirty="0" smtClean="0"/>
          </a:p>
          <a:p>
            <a:r>
              <a:rPr lang="en-US" baseline="0" dirty="0" smtClean="0"/>
              <a:t>If the project is taking place in the floodplain, a public notice will be required per Executive Order 11988! Keep copies of the public notice and any public comments received.</a:t>
            </a:r>
          </a:p>
          <a:p>
            <a:endParaRPr lang="en-US" baseline="0" dirty="0" smtClean="0"/>
          </a:p>
          <a:p>
            <a:r>
              <a:rPr lang="en-US" baseline="0" dirty="0" smtClean="0"/>
              <a:t>Each item of documentation will require GPS coordinates of the culverts themselves. This is good information to keep on hand. </a:t>
            </a:r>
            <a:r>
              <a:rPr lang="en-US" baseline="0" smtClean="0"/>
              <a:t>Be prepared!</a:t>
            </a:r>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127</a:t>
            </a:fld>
            <a:endParaRPr lang="en-US"/>
          </a:p>
        </p:txBody>
      </p:sp>
    </p:spTree>
    <p:extLst>
      <p:ext uri="{BB962C8B-B14F-4D97-AF65-F5344CB8AC3E}">
        <p14:creationId xmlns:p14="http://schemas.microsoft.com/office/powerpoint/2010/main" val="238634047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Emergency placement of sand on natural or engineered beaches may be eligible when necessary to protect improved property from an immediate threat.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beach</a:t>
            </a:r>
            <a:r>
              <a:rPr lang="en-US" altLang="en-US" baseline="0" dirty="0" smtClean="0"/>
              <a:t> is considered eligible 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The beach was constructed by the placement of imported sand of proper grain size to a designed elevation, width and slope;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A maintenance program involving periodic </a:t>
            </a:r>
            <a:r>
              <a:rPr lang="en-US" altLang="en-US" baseline="0" dirty="0" err="1" smtClean="0"/>
              <a:t>renourishment</a:t>
            </a:r>
            <a:r>
              <a:rPr lang="en-US" altLang="en-US" baseline="0" dirty="0" smtClean="0"/>
              <a:t> with imported sand has been established and adhered to by the applicant;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The maintenance program preserves the original design.</a:t>
            </a:r>
            <a:endParaRPr lang="en-US" altLang="en-US" dirty="0" smtClean="0"/>
          </a:p>
          <a:p>
            <a:endParaRPr lang="en-US" dirty="0" smtClean="0"/>
          </a:p>
          <a:p>
            <a:r>
              <a:rPr lang="en-US" dirty="0" smtClean="0"/>
              <a:t>Documentation to provide:</a:t>
            </a:r>
            <a:endParaRPr lang="en-US" baseline="0" dirty="0" smtClean="0"/>
          </a:p>
          <a:p>
            <a:pPr marL="171450" indent="-171450">
              <a:buFont typeface="Arial" panose="020B0604020202020204" pitchFamily="34" charset="0"/>
              <a:buChar char="•"/>
            </a:pPr>
            <a:r>
              <a:rPr lang="en-US" baseline="0" dirty="0" smtClean="0"/>
              <a:t>Project location (include R monuments and GPS coordinates from beginning of project to end of project - linear </a:t>
            </a:r>
            <a:r>
              <a:rPr lang="en-US" baseline="0" dirty="0" err="1" smtClean="0"/>
              <a:t>ft</a:t>
            </a:r>
            <a:r>
              <a:rPr lang="en-US" baseline="0" dirty="0" smtClean="0"/>
              <a:t>), </a:t>
            </a:r>
          </a:p>
          <a:p>
            <a:pPr marL="171450" indent="-171450">
              <a:buFont typeface="Arial" panose="020B0604020202020204" pitchFamily="34" charset="0"/>
              <a:buChar char="•"/>
            </a:pPr>
            <a:r>
              <a:rPr lang="en-US" baseline="0" dirty="0" smtClean="0"/>
              <a:t>Records of maintenance (to include previous permits and/or engineered drawings)</a:t>
            </a:r>
          </a:p>
          <a:p>
            <a:pPr marL="171450" indent="-171450">
              <a:buFont typeface="Arial" panose="020B0604020202020204" pitchFamily="34" charset="0"/>
              <a:buChar char="•"/>
            </a:pPr>
            <a:r>
              <a:rPr lang="en-US" baseline="0" dirty="0" smtClean="0"/>
              <a:t>Any known sand sources</a:t>
            </a:r>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128</a:t>
            </a:fld>
            <a:endParaRPr lang="en-US"/>
          </a:p>
        </p:txBody>
      </p:sp>
    </p:spTree>
    <p:extLst>
      <p:ext uri="{BB962C8B-B14F-4D97-AF65-F5344CB8AC3E}">
        <p14:creationId xmlns:p14="http://schemas.microsoft.com/office/powerpoint/2010/main" val="300508048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To demonstrate that the beach is an</a:t>
            </a:r>
            <a:r>
              <a:rPr lang="en-US" baseline="0" dirty="0" smtClean="0"/>
              <a:t> improved/engineered beach, you must prove that the beach has been routinely maintained prior to the disaster. </a:t>
            </a:r>
          </a:p>
          <a:p>
            <a:endParaRPr lang="en-US" baseline="0" dirty="0" smtClean="0"/>
          </a:p>
          <a:p>
            <a:endParaRPr lang="en-US" baseline="0" dirty="0" smtClean="0"/>
          </a:p>
          <a:p>
            <a:r>
              <a:rPr lang="en-US" baseline="0" dirty="0" smtClean="0"/>
              <a:t>Pre-and Post-storm profiles are a HUGE asset in determining storm damage. Keep all beach maintenance records, permits, consultation correspondence, etc.</a:t>
            </a:r>
          </a:p>
          <a:p>
            <a:endParaRPr lang="en-US" baseline="0" dirty="0" smtClean="0"/>
          </a:p>
          <a:p>
            <a:endParaRPr lang="en-US" baseline="0" dirty="0" smtClean="0"/>
          </a:p>
          <a:p>
            <a:r>
              <a:rPr lang="en-US" dirty="0" smtClean="0"/>
              <a:t>Post-storm</a:t>
            </a:r>
            <a:r>
              <a:rPr lang="en-US" baseline="0" dirty="0" smtClean="0"/>
              <a:t> engineered drawings should include: </a:t>
            </a:r>
          </a:p>
          <a:p>
            <a:pPr marL="1030287" lvl="1" indent="-457200">
              <a:buFont typeface="Courier New" panose="02070309020205020404" pitchFamily="49" charset="0"/>
              <a:buChar char="o"/>
            </a:pPr>
            <a:r>
              <a:rPr lang="en-US" sz="2800" dirty="0" smtClean="0"/>
              <a:t>Dune slope ratio</a:t>
            </a:r>
          </a:p>
          <a:p>
            <a:pPr marL="914400" lvl="1" indent="-341313">
              <a:buFont typeface="Courier New" panose="02070309020205020404" pitchFamily="49" charset="0"/>
              <a:buChar char="o"/>
            </a:pPr>
            <a:endParaRPr lang="en-US" sz="900" dirty="0" smtClean="0"/>
          </a:p>
          <a:p>
            <a:pPr marL="1030287" lvl="1" indent="-457200">
              <a:buFont typeface="Courier New" panose="02070309020205020404" pitchFamily="49" charset="0"/>
              <a:buChar char="o"/>
            </a:pPr>
            <a:r>
              <a:rPr lang="en-US" sz="2800" dirty="0" smtClean="0"/>
              <a:t>Cross section of escarpment length and height </a:t>
            </a:r>
          </a:p>
          <a:p>
            <a:pPr marL="914400" lvl="1" indent="-341313">
              <a:buFont typeface="Courier New" panose="02070309020205020404" pitchFamily="49" charset="0"/>
              <a:buChar char="o"/>
            </a:pPr>
            <a:endParaRPr lang="en-US" sz="900" dirty="0" smtClean="0"/>
          </a:p>
          <a:p>
            <a:pPr marL="1030287" lvl="1" indent="-457200">
              <a:buFont typeface="Courier New" panose="02070309020205020404" pitchFamily="49" charset="0"/>
              <a:buChar char="o"/>
            </a:pPr>
            <a:r>
              <a:rPr lang="en-US" sz="2800" dirty="0" smtClean="0"/>
              <a:t>Fill needed for restoration</a:t>
            </a:r>
          </a:p>
          <a:p>
            <a:pPr marL="914400" lvl="1" indent="-341313">
              <a:buFont typeface="Courier New" panose="02070309020205020404" pitchFamily="49" charset="0"/>
              <a:buChar char="o"/>
            </a:pPr>
            <a:endParaRPr lang="en-US" sz="900" dirty="0" smtClean="0"/>
          </a:p>
          <a:p>
            <a:pPr marL="1030287" lvl="1" indent="-457200">
              <a:buFont typeface="Courier New" panose="02070309020205020404" pitchFamily="49" charset="0"/>
              <a:buChar char="o"/>
            </a:pPr>
            <a:r>
              <a:rPr lang="en-US" sz="2800" dirty="0" smtClean="0"/>
              <a:t>Pictures</a:t>
            </a:r>
          </a:p>
          <a:p>
            <a:pPr marL="1030287" lvl="1" indent="-457200">
              <a:buFont typeface="Courier New" panose="02070309020205020404" pitchFamily="49" charset="0"/>
              <a:buChar char="o"/>
            </a:pPr>
            <a:endParaRPr lang="en-US" sz="800" dirty="0" smtClean="0"/>
          </a:p>
          <a:p>
            <a:pPr marL="1030287" lvl="1" indent="-457200">
              <a:buFont typeface="Courier New" panose="02070309020205020404" pitchFamily="49" charset="0"/>
              <a:buChar char="o"/>
            </a:pPr>
            <a:r>
              <a:rPr lang="en-US" sz="2800" dirty="0" smtClean="0"/>
              <a:t>Maps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129</a:t>
            </a:fld>
            <a:endParaRPr lang="en-US"/>
          </a:p>
        </p:txBody>
      </p:sp>
    </p:spTree>
    <p:extLst>
      <p:ext uri="{BB962C8B-B14F-4D97-AF65-F5344CB8AC3E}">
        <p14:creationId xmlns:p14="http://schemas.microsoft.com/office/powerpoint/2010/main" val="18568088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Permitting</a:t>
            </a:r>
            <a:r>
              <a:rPr lang="en-US" baseline="0" dirty="0" smtClean="0"/>
              <a:t> for beach projects:</a:t>
            </a:r>
          </a:p>
          <a:p>
            <a:endParaRPr lang="en-US" baseline="0" dirty="0" smtClean="0"/>
          </a:p>
          <a:p>
            <a:pPr marL="228600" indent="-228600">
              <a:buAutoNum type="arabicPeriod"/>
            </a:pPr>
            <a:r>
              <a:rPr lang="en-US" baseline="0" dirty="0" smtClean="0"/>
              <a:t>FDEP Joint Coastal Permit (JCP) – through the Beaches, Inlets, and Ports Program. </a:t>
            </a:r>
          </a:p>
          <a:p>
            <a:pPr marL="228600" indent="-228600">
              <a:buAutoNum type="arabicPeriod"/>
            </a:pPr>
            <a:endParaRPr lang="en-US" baseline="0" dirty="0" smtClean="0"/>
          </a:p>
          <a:p>
            <a:pPr marL="0" indent="0">
              <a:buNone/>
            </a:pPr>
            <a:r>
              <a:rPr lang="en-US" sz="1200" b="0" i="0" u="none" strike="noStrike" kern="1200" baseline="0" dirty="0" smtClean="0">
                <a:solidFill>
                  <a:schemeClr val="tx1"/>
                </a:solidFill>
                <a:latin typeface="+mn-lt"/>
                <a:ea typeface="+mn-ea"/>
                <a:cs typeface="+mn-cs"/>
              </a:rPr>
              <a:t>Required information:</a:t>
            </a:r>
          </a:p>
          <a:p>
            <a:pPr marL="0" indent="0">
              <a:buNone/>
            </a:pPr>
            <a:r>
              <a:rPr lang="en-US" sz="1200" b="0" i="0" u="none" strike="noStrike" kern="1200" baseline="0" dirty="0" smtClean="0">
                <a:solidFill>
                  <a:schemeClr val="tx1"/>
                </a:solidFill>
                <a:latin typeface="+mn-lt"/>
                <a:ea typeface="+mn-ea"/>
                <a:cs typeface="+mn-cs"/>
              </a:rPr>
              <a:t>•Type of project (e.g., restoration, nourishment, bypassing, groins, maintenance dredging, jetty rehabilitation);</a:t>
            </a:r>
          </a:p>
          <a:p>
            <a:pPr marL="0" indent="0">
              <a:buNone/>
            </a:pPr>
            <a:r>
              <a:rPr lang="en-US" sz="1200" b="0" i="0" u="none" strike="noStrike" kern="1200" baseline="0" dirty="0" smtClean="0">
                <a:solidFill>
                  <a:schemeClr val="tx1"/>
                </a:solidFill>
                <a:latin typeface="+mn-lt"/>
                <a:ea typeface="+mn-ea"/>
                <a:cs typeface="+mn-cs"/>
              </a:rPr>
              <a:t>•Number of events requested (once or as-needed);</a:t>
            </a:r>
          </a:p>
          <a:p>
            <a:pPr marL="0" indent="0">
              <a:buNone/>
            </a:pPr>
            <a:r>
              <a:rPr lang="en-US" sz="1200" b="0" i="0" u="none" strike="noStrike" kern="1200" baseline="0" dirty="0" smtClean="0">
                <a:solidFill>
                  <a:schemeClr val="tx1"/>
                </a:solidFill>
                <a:latin typeface="+mn-lt"/>
                <a:ea typeface="+mn-ea"/>
                <a:cs typeface="+mn-cs"/>
              </a:rPr>
              <a:t>•Fill template (lengths, dune crest and berm widths, slopes, and corresponding elevations in North American Vertical Datum (NAVD) down to toe of fill);</a:t>
            </a:r>
          </a:p>
          <a:p>
            <a:pPr marL="0" indent="0">
              <a:buNone/>
            </a:pPr>
            <a:r>
              <a:rPr lang="en-US" sz="1200" b="0" i="0" u="none" strike="noStrike" kern="1200" baseline="0" dirty="0" smtClean="0">
                <a:solidFill>
                  <a:schemeClr val="tx1"/>
                </a:solidFill>
                <a:latin typeface="+mn-lt"/>
                <a:ea typeface="+mn-ea"/>
                <a:cs typeface="+mn-cs"/>
              </a:rPr>
              <a:t>•Dredge/equipment type and/or construction method;</a:t>
            </a:r>
          </a:p>
          <a:p>
            <a:pPr marL="0" indent="0">
              <a:buNone/>
            </a:pPr>
            <a:r>
              <a:rPr lang="en-US" sz="1200" b="0" i="0" u="none" strike="noStrike" kern="1200" baseline="0" dirty="0" smtClean="0">
                <a:solidFill>
                  <a:schemeClr val="tx1"/>
                </a:solidFill>
                <a:latin typeface="+mn-lt"/>
                <a:ea typeface="+mn-ea"/>
                <a:cs typeface="+mn-cs"/>
              </a:rPr>
              <a:t>•Borrow Areas (indicate if it is an offshore site, an ebb shoal or a flood shoal; specify maximum allowable </a:t>
            </a:r>
            <a:r>
              <a:rPr lang="en-US" sz="1200" b="0" i="0" u="none" strike="noStrike" kern="1200" baseline="0" dirty="0" err="1" smtClean="0">
                <a:solidFill>
                  <a:schemeClr val="tx1"/>
                </a:solidFill>
                <a:latin typeface="+mn-lt"/>
                <a:ea typeface="+mn-ea"/>
                <a:cs typeface="+mn-cs"/>
              </a:rPr>
              <a:t>dredgedepths</a:t>
            </a:r>
            <a:r>
              <a:rPr lang="en-US" sz="1200" b="0" i="0" u="none" strike="noStrike" kern="1200" baseline="0" dirty="0" smtClean="0">
                <a:solidFill>
                  <a:schemeClr val="tx1"/>
                </a:solidFill>
                <a:latin typeface="+mn-lt"/>
                <a:ea typeface="+mn-ea"/>
                <a:cs typeface="+mn-cs"/>
              </a:rPr>
              <a:t>; indicate the vertical datum NAVD, MLW, MLLW, etc.; and maximum depth);</a:t>
            </a:r>
          </a:p>
          <a:p>
            <a:pPr marL="0" indent="0">
              <a:buNone/>
            </a:pPr>
            <a:r>
              <a:rPr lang="en-US" sz="1200" b="0" i="0" u="none" strike="noStrike" kern="1200" baseline="0" dirty="0" smtClean="0">
                <a:solidFill>
                  <a:schemeClr val="tx1"/>
                </a:solidFill>
                <a:latin typeface="+mn-lt"/>
                <a:ea typeface="+mn-ea"/>
                <a:cs typeface="+mn-cs"/>
              </a:rPr>
              <a:t>•Approximate volume to be dredged/filled during single event;</a:t>
            </a:r>
          </a:p>
          <a:p>
            <a:pPr marL="0" indent="0">
              <a:buNone/>
            </a:pPr>
            <a:r>
              <a:rPr lang="en-US" sz="1200" b="0" i="0" u="none" strike="noStrike" kern="1200" baseline="0" dirty="0" smtClean="0">
                <a:solidFill>
                  <a:schemeClr val="tx1"/>
                </a:solidFill>
                <a:latin typeface="+mn-lt"/>
                <a:ea typeface="+mn-ea"/>
                <a:cs typeface="+mn-cs"/>
              </a:rPr>
              <a:t>•Upland, nearshore or offshore disposal sites;</a:t>
            </a:r>
          </a:p>
          <a:p>
            <a:pPr marL="0" indent="0">
              <a:buNone/>
            </a:pPr>
            <a:r>
              <a:rPr lang="en-US" sz="1200" b="0" i="0" u="none" strike="noStrike" kern="1200" baseline="0" dirty="0" smtClean="0">
                <a:solidFill>
                  <a:schemeClr val="tx1"/>
                </a:solidFill>
                <a:latin typeface="+mn-lt"/>
                <a:ea typeface="+mn-ea"/>
                <a:cs typeface="+mn-cs"/>
              </a:rPr>
              <a:t>•Staging areas, stock piling, access corridors;</a:t>
            </a:r>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130</a:t>
            </a:fld>
            <a:endParaRPr lang="en-US"/>
          </a:p>
        </p:txBody>
      </p:sp>
    </p:spTree>
    <p:extLst>
      <p:ext uri="{BB962C8B-B14F-4D97-AF65-F5344CB8AC3E}">
        <p14:creationId xmlns:p14="http://schemas.microsoft.com/office/powerpoint/2010/main" val="314886153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receipt of the application for a JCP,</a:t>
            </a:r>
            <a:r>
              <a:rPr lang="en-US" baseline="0" dirty="0" smtClean="0"/>
              <a:t> the FDEP will forward your application to the USACE. USACE will issue their own individual permit (404) specific to dredge and fill activities.</a:t>
            </a:r>
          </a:p>
          <a:p>
            <a:endParaRPr lang="en-US" baseline="0" dirty="0" smtClean="0"/>
          </a:p>
          <a:p>
            <a:r>
              <a:rPr lang="en-US" baseline="0" dirty="0" smtClean="0"/>
              <a:t>USFWS consultation will be required to comply with the Endangered Species Act. Consultation is initiated by FEMA, but the applicant may be asked to provide information as necessary. The USFWS will issue their own conditions, in what is called a “biological opinion”. These conditions, like permit conditions, must be adhered to! At closeout, the applicant will be required to demonstrate compliance. For example, if the activity is taking place during turtle nesting season, daily monitoring logs may be required.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131</a:t>
            </a:fld>
            <a:endParaRPr lang="en-US"/>
          </a:p>
        </p:txBody>
      </p:sp>
    </p:spTree>
    <p:extLst>
      <p:ext uri="{BB962C8B-B14F-4D97-AF65-F5344CB8AC3E}">
        <p14:creationId xmlns:p14="http://schemas.microsoft.com/office/powerpoint/2010/main" val="72333622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project must be reviewed</a:t>
            </a:r>
            <a:r>
              <a:rPr lang="en-US" baseline="0" dirty="0" smtClean="0"/>
              <a:t> to determine if it takes place in a flood zone or wetland area. Executive Order 11988 and 11990 regulate federally funded activities in or affecting the floodplain/wetland area.</a:t>
            </a:r>
          </a:p>
          <a:p>
            <a:endParaRPr lang="en-US" baseline="0" dirty="0" smtClean="0"/>
          </a:p>
          <a:p>
            <a:r>
              <a:rPr lang="en-US" sz="1200" b="0" i="0" kern="1200" dirty="0" smtClean="0">
                <a:solidFill>
                  <a:schemeClr val="tx1"/>
                </a:solidFill>
                <a:effectLst/>
                <a:latin typeface="+mn-lt"/>
                <a:ea typeface="+mn-ea"/>
                <a:cs typeface="+mn-cs"/>
              </a:rPr>
              <a:t>This applies to ALL permanent construction and other activities, including debris, roads, bridges, culverts, </a:t>
            </a:r>
            <a:r>
              <a:rPr lang="en-US" sz="1200" b="0" i="0" kern="1200" dirty="0" err="1" smtClean="0">
                <a:solidFill>
                  <a:schemeClr val="tx1"/>
                </a:solidFill>
                <a:effectLst/>
                <a:latin typeface="+mn-lt"/>
                <a:ea typeface="+mn-ea"/>
                <a:cs typeface="+mn-cs"/>
              </a:rPr>
              <a:t>etc</a:t>
            </a:r>
            <a:r>
              <a:rPr lang="en-US" sz="1200" b="0" i="0" kern="1200" dirty="0" smtClean="0">
                <a:solidFill>
                  <a:schemeClr val="tx1"/>
                </a:solidFill>
                <a:effectLst/>
                <a:latin typeface="+mn-lt"/>
                <a:ea typeface="+mn-ea"/>
                <a:cs typeface="+mn-cs"/>
              </a:rPr>
              <a:t> that will</a:t>
            </a:r>
            <a:r>
              <a:rPr lang="en-US" sz="1200" b="0" i="0" kern="1200" baseline="0" dirty="0" smtClean="0">
                <a:solidFill>
                  <a:schemeClr val="tx1"/>
                </a:solidFill>
                <a:effectLst/>
                <a:latin typeface="+mn-lt"/>
                <a:ea typeface="+mn-ea"/>
                <a:cs typeface="+mn-cs"/>
              </a:rPr>
              <a:t> affect floodplain</a:t>
            </a:r>
            <a:r>
              <a:rPr lang="en-US" sz="1200" b="0" i="0" kern="1200" dirty="0" smtClean="0">
                <a:solidFill>
                  <a:schemeClr val="tx1"/>
                </a:solidFill>
                <a:effectLst/>
                <a:latin typeface="+mn-lt"/>
                <a:ea typeface="+mn-ea"/>
                <a:cs typeface="+mn-cs"/>
              </a:rPr>
              <a:t>. The regulatory floodplain is defined by areas inundated by a 100-year or 500-year rain event. For most projects, any activities occurring in the 100-year floodplain will require analysis under EO 11988. For any activities associated with a critical facility, such as a hospital or fire department, the 500- year floodplain triggers this executive order.</a:t>
            </a:r>
          </a:p>
          <a:p>
            <a:endParaRPr lang="en-US" dirty="0" smtClean="0"/>
          </a:p>
          <a:p>
            <a:r>
              <a:rPr lang="en-US" dirty="0" smtClean="0"/>
              <a:t>Compliance</a:t>
            </a:r>
            <a:r>
              <a:rPr lang="en-US" baseline="0" dirty="0" smtClean="0"/>
              <a:t> with this EO can mean many things as we will see on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132</a:t>
            </a:fld>
            <a:endParaRPr lang="en-US"/>
          </a:p>
        </p:txBody>
      </p:sp>
    </p:spTree>
    <p:extLst>
      <p:ext uri="{BB962C8B-B14F-4D97-AF65-F5344CB8AC3E}">
        <p14:creationId xmlns:p14="http://schemas.microsoft.com/office/powerpoint/2010/main" val="35838145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Some considerations</a:t>
            </a:r>
            <a:r>
              <a:rPr lang="en-US" baseline="0" dirty="0" smtClean="0"/>
              <a:t> for working in a floodplain and/or wetland:</a:t>
            </a:r>
          </a:p>
          <a:p>
            <a:endParaRPr lang="en-US" baseline="0" dirty="0" smtClean="0"/>
          </a:p>
          <a:p>
            <a:pPr marL="571500" indent="-571500">
              <a:buFont typeface="Arial" panose="020B0604020202020204" pitchFamily="34" charset="0"/>
              <a:buChar char="•"/>
            </a:pPr>
            <a:r>
              <a:rPr lang="en-US" sz="1200" dirty="0" smtClean="0"/>
              <a:t>Activity</a:t>
            </a:r>
            <a:r>
              <a:rPr lang="en-US" sz="1200" baseline="0" dirty="0" smtClean="0"/>
              <a:t> may be exempt from review </a:t>
            </a:r>
            <a:r>
              <a:rPr lang="en-US" sz="1200" dirty="0" smtClean="0"/>
              <a:t>under the FDEP EFO</a:t>
            </a:r>
          </a:p>
          <a:p>
            <a:pPr marL="0" indent="0">
              <a:buFont typeface="Arial" panose="020B0604020202020204" pitchFamily="34" charset="0"/>
              <a:buNone/>
            </a:pPr>
            <a:endParaRPr lang="en-US" sz="800" dirty="0" smtClean="0"/>
          </a:p>
          <a:p>
            <a:pPr marL="571500" indent="-571500">
              <a:buFont typeface="Arial" panose="020B0604020202020204" pitchFamily="34" charset="0"/>
              <a:buChar char="•"/>
            </a:pPr>
            <a:r>
              <a:rPr lang="en-US" sz="1200" dirty="0" smtClean="0"/>
              <a:t>May be covered under a USACE NWP – must contact them to determine if this applies</a:t>
            </a:r>
            <a:r>
              <a:rPr lang="en-US" sz="1200" baseline="0" dirty="0" smtClean="0"/>
              <a:t> to your project. DO NOT ASSUME.</a:t>
            </a:r>
            <a:endParaRPr lang="en-US" sz="1200" dirty="0" smtClean="0"/>
          </a:p>
          <a:p>
            <a:pPr marL="571500" indent="-571500">
              <a:buFont typeface="Arial" panose="020B0604020202020204" pitchFamily="34" charset="0"/>
              <a:buChar char="•"/>
            </a:pPr>
            <a:endParaRPr lang="en-US" sz="800" dirty="0" smtClean="0"/>
          </a:p>
          <a:p>
            <a:pPr marL="571500" indent="-571500">
              <a:buFont typeface="Arial" panose="020B0604020202020204" pitchFamily="34" charset="0"/>
              <a:buChar char="•"/>
            </a:pPr>
            <a:r>
              <a:rPr lang="en-US" sz="1200" dirty="0" smtClean="0"/>
              <a:t>May require consultation with USFWS – FEMA will consult</a:t>
            </a:r>
          </a:p>
          <a:p>
            <a:pPr marL="571500" indent="-571500">
              <a:buFont typeface="Arial" panose="020B0604020202020204" pitchFamily="34" charset="0"/>
              <a:buChar char="•"/>
            </a:pPr>
            <a:endParaRPr lang="en-US" sz="800" dirty="0" smtClean="0"/>
          </a:p>
          <a:p>
            <a:pPr marL="571500" indent="-571500">
              <a:buFont typeface="Arial" panose="020B0604020202020204" pitchFamily="34" charset="0"/>
              <a:buChar char="•"/>
            </a:pPr>
            <a:r>
              <a:rPr lang="en-US" sz="1200" dirty="0" smtClean="0"/>
              <a:t>May require consultation with SHPO – FEMA will consult but</a:t>
            </a:r>
            <a:r>
              <a:rPr lang="en-US" sz="1200" baseline="0" dirty="0" smtClean="0"/>
              <a:t> applicant must provide any relevant information</a:t>
            </a:r>
            <a:endParaRPr lang="en-US" sz="1200" dirty="0" smtClean="0"/>
          </a:p>
          <a:p>
            <a:pPr marL="571500" indent="-571500">
              <a:buFont typeface="Arial" panose="020B0604020202020204" pitchFamily="34" charset="0"/>
              <a:buChar char="•"/>
            </a:pPr>
            <a:endParaRPr lang="en-US" sz="800" dirty="0" smtClean="0"/>
          </a:p>
          <a:p>
            <a:pPr marL="571500" indent="-571500">
              <a:buFont typeface="Arial" panose="020B0604020202020204" pitchFamily="34" charset="0"/>
              <a:buChar char="•"/>
            </a:pPr>
            <a:r>
              <a:rPr lang="en-US" sz="1200" dirty="0" smtClean="0"/>
              <a:t>May require a permit from FDEP – Typically</a:t>
            </a:r>
            <a:r>
              <a:rPr lang="en-US" sz="1200" baseline="0" dirty="0" smtClean="0"/>
              <a:t> an Environmental Resource Permit. May be issued by the water management district also.</a:t>
            </a:r>
            <a:endParaRPr lang="en-US" sz="1200" dirty="0" smtClean="0"/>
          </a:p>
          <a:p>
            <a:pPr marL="571500" indent="-571500">
              <a:buFont typeface="Arial" panose="020B0604020202020204" pitchFamily="34" charset="0"/>
              <a:buChar char="•"/>
            </a:pPr>
            <a:endParaRPr lang="en-US" sz="800" dirty="0" smtClean="0"/>
          </a:p>
          <a:p>
            <a:pPr marL="571500" indent="-571500">
              <a:buFont typeface="Arial" panose="020B0604020202020204" pitchFamily="34" charset="0"/>
              <a:buChar char="•"/>
            </a:pPr>
            <a:r>
              <a:rPr lang="en-US" sz="1200" dirty="0" smtClean="0"/>
              <a:t>May require a permit from the USACE – must contact them to determine. DO NOT ASSUME.</a:t>
            </a:r>
          </a:p>
          <a:p>
            <a:pPr marL="571500" indent="-571500">
              <a:buFont typeface="Arial" panose="020B0604020202020204" pitchFamily="34" charset="0"/>
              <a:buChar char="•"/>
            </a:pPr>
            <a:endParaRPr lang="en-US" sz="800" dirty="0" smtClean="0"/>
          </a:p>
          <a:p>
            <a:pPr marL="571500" indent="-571500">
              <a:buFont typeface="Arial" panose="020B0604020202020204" pitchFamily="34" charset="0"/>
              <a:buChar char="•"/>
            </a:pPr>
            <a:r>
              <a:rPr lang="en-US" sz="1200" dirty="0" smtClean="0"/>
              <a:t>May require consultation with county floodplain manager – The meeting with the FPM must be documented!</a:t>
            </a:r>
          </a:p>
          <a:p>
            <a:pPr marL="571500" indent="-571500">
              <a:buFont typeface="Arial" panose="020B0604020202020204" pitchFamily="34" charset="0"/>
              <a:buChar char="•"/>
            </a:pPr>
            <a:endParaRPr lang="en-US" sz="800" dirty="0" smtClean="0"/>
          </a:p>
          <a:p>
            <a:pPr marL="571500" indent="-571500">
              <a:buFont typeface="Arial" panose="020B0604020202020204" pitchFamily="34" charset="0"/>
              <a:buChar char="•"/>
            </a:pPr>
            <a:r>
              <a:rPr lang="en-US" sz="1200" dirty="0" smtClean="0"/>
              <a:t>May require public notice – Public notice</a:t>
            </a:r>
            <a:r>
              <a:rPr lang="en-US" sz="1200" baseline="0" dirty="0" smtClean="0"/>
              <a:t> is OFTEN required for work in a floodplain. Public notice must be in local circular/newspaper. </a:t>
            </a:r>
          </a:p>
          <a:p>
            <a:pPr marL="571500" indent="-57150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***Copies of ALL of this documentation (as applicable) WILL be required at closeout.***</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133</a:t>
            </a:fld>
            <a:endParaRPr lang="en-US"/>
          </a:p>
        </p:txBody>
      </p:sp>
    </p:spTree>
    <p:extLst>
      <p:ext uri="{BB962C8B-B14F-4D97-AF65-F5344CB8AC3E}">
        <p14:creationId xmlns:p14="http://schemas.microsoft.com/office/powerpoint/2010/main" val="302141583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smtClean="0">
                <a:solidFill>
                  <a:schemeClr val="tx1"/>
                </a:solidFill>
                <a:effectLst/>
                <a:latin typeface="+mn-lt"/>
                <a:ea typeface="+mn-ea"/>
                <a:cs typeface="+mn-cs"/>
              </a:rPr>
              <a:t>Asbestos is well recognized as a health hazard and is highly regulated</a:t>
            </a:r>
            <a:r>
              <a:rPr lang="en-US" sz="1200" b="0" i="0" kern="1200" baseline="0" dirty="0" smtClean="0">
                <a:solidFill>
                  <a:schemeClr val="tx1"/>
                </a:solidFill>
                <a:effectLst/>
                <a:latin typeface="+mn-lt"/>
                <a:ea typeface="+mn-ea"/>
                <a:cs typeface="+mn-cs"/>
              </a:rPr>
              <a:t> by the </a:t>
            </a:r>
            <a:r>
              <a:rPr lang="en-US" sz="1200" b="0" i="0" kern="1200" dirty="0" smtClean="0">
                <a:solidFill>
                  <a:schemeClr val="tx1"/>
                </a:solidFill>
                <a:effectLst/>
                <a:latin typeface="+mn-lt"/>
                <a:ea typeface="+mn-ea"/>
                <a:cs typeface="+mn-cs"/>
              </a:rPr>
              <a:t>Environmental Protection Agency (EPA) and Occupational Safety Health Administration (OSHA).</a:t>
            </a:r>
          </a:p>
          <a:p>
            <a:pPr fontAlgn="t"/>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The Florida Department of Environmental Protection (DEP) administers an asbestos removal program under </a:t>
            </a:r>
            <a:r>
              <a:rPr lang="en-US" sz="1200" b="0" i="0" u="sng" kern="1200" dirty="0" smtClean="0">
                <a:solidFill>
                  <a:schemeClr val="tx1"/>
                </a:solidFill>
                <a:effectLst/>
                <a:latin typeface="+mn-lt"/>
                <a:ea typeface="+mn-ea"/>
                <a:cs typeface="+mn-cs"/>
                <a:hlinkClick r:id="rId3"/>
              </a:rPr>
              <a:t>Chapter 62-257, Florida Administrative Code</a:t>
            </a:r>
            <a:r>
              <a:rPr lang="en-US" sz="1200" b="0" i="0" kern="1200" dirty="0" smtClean="0">
                <a:solidFill>
                  <a:schemeClr val="tx1"/>
                </a:solidFill>
                <a:effectLst/>
                <a:latin typeface="+mn-lt"/>
                <a:ea typeface="+mn-ea"/>
                <a:cs typeface="+mn-cs"/>
              </a:rPr>
              <a:t>.  The program's intent is to prevent the release of asbestos fibers to the outside air during demolition or renovation activities.</a:t>
            </a:r>
          </a:p>
          <a:p>
            <a:pPr fontAlgn="t"/>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The program requires prior</a:t>
            </a:r>
            <a:r>
              <a:rPr lang="en-US" sz="1200" b="0" i="0" kern="1200" baseline="0" dirty="0" smtClean="0">
                <a:solidFill>
                  <a:schemeClr val="tx1"/>
                </a:solidFill>
                <a:effectLst/>
                <a:latin typeface="+mn-lt"/>
                <a:ea typeface="+mn-ea"/>
                <a:cs typeface="+mn-cs"/>
              </a:rPr>
              <a:t> notification</a:t>
            </a:r>
            <a:r>
              <a:rPr lang="en-US" sz="1200" b="0" i="0" kern="1200" dirty="0" smtClean="0">
                <a:solidFill>
                  <a:schemeClr val="tx1"/>
                </a:solidFill>
                <a:effectLst/>
                <a:latin typeface="+mn-lt"/>
                <a:ea typeface="+mn-ea"/>
                <a:cs typeface="+mn-cs"/>
              </a:rPr>
              <a:t> to the DEP on the removal of asbestos.</a:t>
            </a:r>
          </a:p>
          <a:p>
            <a:endParaRPr lang="en-US" dirty="0" smtClean="0"/>
          </a:p>
          <a:p>
            <a:r>
              <a:rPr lang="en-US" dirty="0" smtClean="0"/>
              <a:t>All</a:t>
            </a:r>
            <a:r>
              <a:rPr lang="en-US" baseline="0" dirty="0" smtClean="0"/>
              <a:t> of the required information for FEMA projects can be found on FDEP’s Demolition/Renovation Asbestos Form, which is also required to be submitted per Florida Statute. The required notification to FDEP can be done ELECTRONICALLY on their website. </a:t>
            </a:r>
          </a:p>
          <a:p>
            <a:endParaRPr lang="en-US" baseline="0" dirty="0" smtClean="0"/>
          </a:p>
          <a:p>
            <a:r>
              <a:rPr lang="en-US" baseline="0" dirty="0" smtClean="0"/>
              <a:t>Documentation of compliance with the Clean Air Act will be required at close out (if applicable)!!!!!!!!!!</a:t>
            </a:r>
            <a:endParaRPr lang="en-US"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134</a:t>
            </a:fld>
            <a:endParaRPr lang="en-US"/>
          </a:p>
        </p:txBody>
      </p:sp>
    </p:spTree>
    <p:extLst>
      <p:ext uri="{BB962C8B-B14F-4D97-AF65-F5344CB8AC3E}">
        <p14:creationId xmlns:p14="http://schemas.microsoft.com/office/powerpoint/2010/main" val="2497551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35888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The Special Considerations questionnaire is used to help evaluate what environmental and historic resources might be involved or affected with any given project.</a:t>
            </a:r>
          </a:p>
          <a:p>
            <a:endParaRPr lang="en-US" altLang="en-US" dirty="0" smtClean="0"/>
          </a:p>
          <a:p>
            <a:r>
              <a:rPr lang="en-US" altLang="en-US" dirty="0" smtClean="0"/>
              <a:t>It is very important to complete the 9 Questions Sheet for each and every project.</a:t>
            </a:r>
          </a:p>
          <a:p>
            <a:endParaRPr lang="en-US" altLang="en-US" dirty="0" smtClean="0"/>
          </a:p>
          <a:p>
            <a:r>
              <a:rPr lang="en-US" altLang="en-US" dirty="0" smtClean="0"/>
              <a:t>An FDEM Environmental Specialist will be available to discuss and assist in completing questions 2 thru 8 of the Special Considerations section for your project.</a:t>
            </a:r>
          </a:p>
          <a:p>
            <a:endParaRPr lang="en-US" altLang="en-US" dirty="0" smtClean="0"/>
          </a:p>
          <a:p>
            <a:r>
              <a:rPr lang="en-US" altLang="en-US" dirty="0" smtClean="0"/>
              <a:t>A “Yes” answer to any of the 9 questions does not mean that the project will not be funded, only that any special issues must be reviewed and resolved in a satisfactory manner prior to obligation of funds.</a:t>
            </a:r>
          </a:p>
          <a:p>
            <a:r>
              <a:rPr lang="en-US" altLang="en-US" dirty="0" smtClean="0"/>
              <a:t>Answer based on known information, </a:t>
            </a:r>
            <a:r>
              <a:rPr lang="en-US" altLang="en-US" b="1" dirty="0" smtClean="0"/>
              <a:t>do not guess or assume.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11128EC-5425-4224-B018-973B90BB7768}" type="slidenum">
              <a:rPr lang="en-US" smtClean="0"/>
              <a:t>135</a:t>
            </a:fld>
            <a:endParaRPr lang="en-US"/>
          </a:p>
        </p:txBody>
      </p:sp>
    </p:spTree>
    <p:extLst>
      <p:ext uri="{BB962C8B-B14F-4D97-AF65-F5344CB8AC3E}">
        <p14:creationId xmlns:p14="http://schemas.microsoft.com/office/powerpoint/2010/main" val="426080942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72415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5788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624500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214858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848913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105052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162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109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930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3509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5726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7433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876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795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003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2030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4484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935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379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7693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 action could involve environmental, historical, insurance, procurement, costs, etc. and does not necessarily</a:t>
            </a:r>
            <a:r>
              <a:rPr lang="en-US" baseline="0" dirty="0" smtClean="0"/>
              <a:t> mean obligation of funding.</a:t>
            </a:r>
          </a:p>
          <a:p>
            <a:endParaRPr lang="en-US" dirty="0"/>
          </a:p>
        </p:txBody>
      </p:sp>
    </p:spTree>
    <p:extLst>
      <p:ext uri="{BB962C8B-B14F-4D97-AF65-F5344CB8AC3E}">
        <p14:creationId xmlns:p14="http://schemas.microsoft.com/office/powerpoint/2010/main" val="11354593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02533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87242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Costs of surveys to determine building safety</a:t>
            </a:r>
            <a:r>
              <a:rPr lang="en-US" baseline="0" dirty="0" smtClean="0"/>
              <a:t> may be covered.</a:t>
            </a:r>
            <a:endParaRPr lang="en-US" dirty="0"/>
          </a:p>
        </p:txBody>
      </p:sp>
    </p:spTree>
    <p:extLst>
      <p:ext uri="{BB962C8B-B14F-4D97-AF65-F5344CB8AC3E}">
        <p14:creationId xmlns:p14="http://schemas.microsoft.com/office/powerpoint/2010/main" val="36059086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the FEMA cost codes are being utilized</a:t>
            </a:r>
            <a:endParaRPr lang="en-US" dirty="0"/>
          </a:p>
        </p:txBody>
      </p:sp>
    </p:spTree>
    <p:extLst>
      <p:ext uri="{BB962C8B-B14F-4D97-AF65-F5344CB8AC3E}">
        <p14:creationId xmlns:p14="http://schemas.microsoft.com/office/powerpoint/2010/main" val="33455761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42955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41645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104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16840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345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38532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990964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51012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76770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58425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42600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11705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060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90716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3743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33160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8618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90475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3909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01590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455693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dirty="0" smtClean="0"/>
          </a:p>
          <a:p>
            <a:pPr eaLnBrk="1" hangingPunct="1"/>
            <a:r>
              <a:rPr lang="en-US" dirty="0" smtClean="0"/>
              <a:t>This is just the first</a:t>
            </a:r>
            <a:r>
              <a:rPr lang="en-US" baseline="0" dirty="0" smtClean="0"/>
              <a:t> page of a project worksheet.  Usually developed in electronic form, it has additional pages that include other pertinent information.</a:t>
            </a:r>
          </a:p>
          <a:p>
            <a:pPr eaLnBrk="1" hangingPunct="1"/>
            <a:endParaRPr lang="en-US" dirty="0" smtClean="0"/>
          </a:p>
          <a:p>
            <a:pPr eaLnBrk="1" hangingPunct="1"/>
            <a:r>
              <a:rPr lang="en-US" dirty="0" smtClean="0"/>
              <a:t>SOW –</a:t>
            </a:r>
            <a:r>
              <a:rPr lang="en-US" baseline="0" dirty="0" smtClean="0"/>
              <a:t> if any deviation from FEMA Approved version – new version is needed and FEMA approval must be given</a:t>
            </a:r>
            <a:endParaRPr lang="en-US" dirty="0"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39345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84066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4329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BA71E-B8A0-49CC-9B51-15537DE0ECE0}" type="slidenum">
              <a:rPr lang="en-US" smtClean="0"/>
              <a:pPr/>
              <a:t>9</a:t>
            </a:fld>
            <a:endParaRPr lang="en-US" dirty="0"/>
          </a:p>
        </p:txBody>
      </p:sp>
    </p:spTree>
    <p:extLst>
      <p:ext uri="{BB962C8B-B14F-4D97-AF65-F5344CB8AC3E}">
        <p14:creationId xmlns:p14="http://schemas.microsoft.com/office/powerpoint/2010/main" val="1117647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447814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863093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975771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923068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127269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334807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r>
              <a:rPr lang="en-US" dirty="0" smtClean="0"/>
              <a:t>Minimum</a:t>
            </a:r>
            <a:r>
              <a:rPr lang="en-US" baseline="0" dirty="0" smtClean="0"/>
              <a:t> project cost is $3,050.00.  Several small cost projects can be combined to achieve the minimum</a:t>
            </a:r>
            <a:r>
              <a:rPr lang="en-US" dirty="0" smtClean="0"/>
              <a:t> cost threshold.</a:t>
            </a:r>
          </a:p>
          <a:p>
            <a:endParaRPr lang="en-US" dirty="0"/>
          </a:p>
        </p:txBody>
      </p:sp>
    </p:spTree>
    <p:extLst>
      <p:ext uri="{BB962C8B-B14F-4D97-AF65-F5344CB8AC3E}">
        <p14:creationId xmlns:p14="http://schemas.microsoft.com/office/powerpoint/2010/main" val="32427793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lang="en-US" dirty="0" smtClean="0"/>
              <a:t>Hold on</a:t>
            </a:r>
            <a:r>
              <a:rPr lang="en-US" baseline="0" dirty="0" smtClean="0"/>
              <a:t> to your </a:t>
            </a:r>
            <a:r>
              <a:rPr lang="en-US" dirty="0" smtClean="0"/>
              <a:t>DOCUMENTATION. Audits can take place</a:t>
            </a:r>
            <a:r>
              <a:rPr lang="en-US" baseline="0" dirty="0" smtClean="0"/>
              <a:t> for projects written on estimates, and actual invoices will be requested and reconciled. </a:t>
            </a:r>
          </a:p>
          <a:p>
            <a:r>
              <a:rPr lang="en-US" baseline="0" dirty="0" smtClean="0"/>
              <a:t>TAKE PICTURES – they really are worth a thousand words. </a:t>
            </a:r>
          </a:p>
          <a:p>
            <a:endParaRPr lang="en-US" baseline="0" dirty="0" smtClean="0"/>
          </a:p>
          <a:p>
            <a:r>
              <a:rPr lang="en-US" baseline="0" dirty="0" smtClean="0"/>
              <a:t>2) If there’s an insurance adjustment correspondingly there should be an adjustment on the “Anticipated Insurance Proceeds”. </a:t>
            </a:r>
          </a:p>
          <a:p>
            <a:endParaRPr lang="en-US" baseline="0" dirty="0" smtClean="0"/>
          </a:p>
          <a:p>
            <a:r>
              <a:rPr lang="en-US" baseline="0" dirty="0" smtClean="0"/>
              <a:t>3) GRANTEE must double check to see if FEMA verified O&amp;M on small projects. If FEMA has not, DO NOT advance!</a:t>
            </a:r>
          </a:p>
          <a:p>
            <a:endParaRPr lang="en-US" dirty="0" smtClean="0"/>
          </a:p>
          <a:p>
            <a:pPr eaLnBrk="1" hangingPunct="1"/>
            <a:endParaRPr lang="en-US" dirty="0"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3114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280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FF78D-B945-40AF-BFE3-9620E784BA2A}"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34B62-B4DE-4AF9-BDC9-C4E185E05549}"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23136-004C-4AB5-B0B7-BE99BF0C0ED2}"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377662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106287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4254776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2269857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1280029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3065176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172678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294586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45C28-5143-4E56-8A53-74416524B324}"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27204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85232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D519F-4F31-4E45-9509-13CF055C45B5}" type="datetimeFigureOut">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42039C-7C1F-4366-A337-1CED63FE4875}" type="slidenum">
              <a:rPr lang="en-US" smtClean="0"/>
              <a:t>‹#›</a:t>
            </a:fld>
            <a:endParaRPr lang="en-US" dirty="0"/>
          </a:p>
        </p:txBody>
      </p:sp>
    </p:spTree>
    <p:extLst>
      <p:ext uri="{BB962C8B-B14F-4D97-AF65-F5344CB8AC3E}">
        <p14:creationId xmlns:p14="http://schemas.microsoft.com/office/powerpoint/2010/main" val="375671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9554C-E920-483A-9B72-CBF6B1415D4F}"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67B604-0B18-4611-8730-A35D6A529663}" type="datetime1">
              <a:rPr lang="en-US" smtClean="0"/>
              <a:pPr/>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FA3A88-C7C3-4358-AAB2-3DD921BC48AF}" type="datetime1">
              <a:rPr lang="en-US" smtClean="0"/>
              <a:pPr/>
              <a:t>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F19F7-B6C7-4569-A642-3E5C77000DE6}" type="datetime1">
              <a:rPr lang="en-US" smtClean="0"/>
              <a:pPr/>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3015C-08CC-4297-9254-CE1A3D7F53D9}" type="datetime1">
              <a:rPr lang="en-US" smtClean="0"/>
              <a:pPr/>
              <a:t>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D7755-3CF1-495F-B421-2A100127ED10}" type="datetime1">
              <a:rPr lang="en-US" smtClean="0"/>
              <a:pPr/>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6C9DC-6417-4C53-AC74-7E54D31343E1}" type="datetime1">
              <a:rPr lang="en-US" smtClean="0"/>
              <a:pPr/>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CB227A-82C7-41F8-98CC-F94C3B6735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C6E1B-3B02-4729-BB46-A5EF7D8D3C4F}" type="datetime1">
              <a:rPr lang="en-US" smtClean="0"/>
              <a:pPr/>
              <a:t>11/3/2016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B227A-82C7-41F8-98CC-F94C3B6735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D519F-4F31-4E45-9509-13CF055C45B5}" type="datetimeFigureOut">
              <a:rPr lang="en-US" smtClean="0"/>
              <a:t>11/3/2016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2039C-7C1F-4366-A337-1CED63FE4875}" type="slidenum">
              <a:rPr lang="en-US" smtClean="0"/>
              <a:t>‹#›</a:t>
            </a:fld>
            <a:endParaRPr lang="en-US" dirty="0"/>
          </a:p>
        </p:txBody>
      </p:sp>
    </p:spTree>
    <p:extLst>
      <p:ext uri="{BB962C8B-B14F-4D97-AF65-F5344CB8AC3E}">
        <p14:creationId xmlns:p14="http://schemas.microsoft.com/office/powerpoint/2010/main" val="3413714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8.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30.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8" Type="http://schemas.openxmlformats.org/officeDocument/2006/relationships/hyperlink" Target="mailto:Evan.Rosenberg@em.myflorida.com" TargetMode="External"/><Relationship Id="rId3" Type="http://schemas.openxmlformats.org/officeDocument/2006/relationships/image" Target="../media/image45.png"/><Relationship Id="rId7" Type="http://schemas.openxmlformats.org/officeDocument/2006/relationships/hyperlink" Target="mailto:Enrique.Hernandez@em.myflorida.com" TargetMode="External"/><Relationship Id="rId2" Type="http://schemas.openxmlformats.org/officeDocument/2006/relationships/notesSlide" Target="../notesSlides/notesSlide149.xml"/><Relationship Id="rId1" Type="http://schemas.openxmlformats.org/officeDocument/2006/relationships/slideLayout" Target="../slideLayouts/slideLayout1.xml"/><Relationship Id="rId6" Type="http://schemas.openxmlformats.org/officeDocument/2006/relationships/hyperlink" Target="mailto:Pam.Hughes@em.myflorida.com" TargetMode="External"/><Relationship Id="rId5" Type="http://schemas.openxmlformats.org/officeDocument/2006/relationships/hyperlink" Target="mailto:Jeanette.Francis@em.myflorida.com" TargetMode="External"/><Relationship Id="rId10" Type="http://schemas.openxmlformats.org/officeDocument/2006/relationships/image" Target="../media/image1.gif"/><Relationship Id="rId4" Type="http://schemas.openxmlformats.org/officeDocument/2006/relationships/hyperlink" Target="mailto:Bryan.Lowe@em.myflorida.com" TargetMode="External"/><Relationship Id="rId9" Type="http://schemas.openxmlformats.org/officeDocument/2006/relationships/hyperlink" Target="mailto:Cathy.Day@em.myflorida.com" TargetMode="External"/></Relationships>
</file>

<file path=ppt/slides/_rels/slide156.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hyperlink" Target="http://www.fema.gov/pdf/government/grant/pa/demagde.pdf" TargetMode="External"/><Relationship Id="rId7" Type="http://schemas.openxmlformats.org/officeDocument/2006/relationships/hyperlink" Target="http://www.floridadisaster.org/Recovery/PublicAssistance/documents/Copy%20of%20FY16%20Per%20Capita%20Indicators%20with%202010%20Census%20Pop-All%20states%20r4%20revised%20for%20website.pdf"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6" Type="http://schemas.openxmlformats.org/officeDocument/2006/relationships/hyperlink" Target="http://www.floridadisaster.org/" TargetMode="External"/><Relationship Id="rId5" Type="http://schemas.openxmlformats.org/officeDocument/2006/relationships/hyperlink" Target="http://www.fema.gov/" TargetMode="External"/><Relationship Id="rId4" Type="http://schemas.openxmlformats.org/officeDocument/2006/relationships/hyperlink" Target="http://www.floridadisaster.org/Recovery/documents/FLGreenbook.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www.google.com/url?sa=i&amp;rct=j&amp;q=hurricane+vegetative+debris+removal&amp;source=images&amp;cd=&amp;cad=rja&amp;docid=DrBeyA9NKYV3sM&amp;tbnid=39ccM7I0Bnd2pM:&amp;ved=0CAUQjRw&amp;url=http://www.fema.gov/medialibrary/media_records/10732&amp;ei=kd25Ufa1Do_S8wTUwYFw&amp;bvm=bv.47883778,d.eWU&amp;psig=AFQjCNGETV_djJlPPKmAzcMlIWju6ZZVvQ&amp;ust=1371221750076170" TargetMode="External"/><Relationship Id="rId5" Type="http://schemas.openxmlformats.org/officeDocument/2006/relationships/image" Target="../media/image12.jpeg"/><Relationship Id="rId4" Type="http://schemas.openxmlformats.org/officeDocument/2006/relationships/hyperlink" Target="http://www.google.com/url?sa=i&amp;rct=j&amp;q=&amp;source=images&amp;cd=&amp;cad=rja&amp;docid=95OXb5iEluxvlM&amp;tbnid=QI1IU7_qF_uhzM:&amp;ved=0CAUQjRw&amp;url=http://www.apwa.net/Resources/Reporter/Articles/2006/1/The-value-of-preparedness-US-Army-Corps-of-Engineers-and-Emergency-Support-Function-3&amp;ei=Tfq5UcTRDoyc9QSIvoHwDQ&amp;bvm=bv.47883778,d.eWU&amp;psig=AFQjCNG-qHXIztoI3jnOf-0BC38WpUHTqA&amp;ust=137122911323095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google.com/url?sa=i&amp;rct=j&amp;q=sandbag+wall&amp;source=images&amp;cd=&amp;cad=rja&amp;docid=XHO7OSDToe5ndM&amp;tbnid=VQigGsO88hPFvM:&amp;ved=0CAUQjRw&amp;url=http://www.ehow.com/how_7790125_construct-sandbag-wall.html&amp;ei=kv65UenzNo3C9QTp1YHABg&amp;bvm=bv.47883778,d.eWU&amp;psig=AFQjCNG9avPYSF78HAKEEO1APJobVOVCGA&amp;ust=1371230155995206" TargetMode="External"/><Relationship Id="rId7" Type="http://schemas.openxmlformats.org/officeDocument/2006/relationships/hyperlink" Target="http://www.google.com/url?sa=i&amp;rct=j&amp;q=hurricane%20search%20and%20rescue&amp;source=images&amp;cd=&amp;cad=rja&amp;docid=CDhw-DvOCpNInM&amp;tbnid=lh-2u89r1yQ56M:&amp;ved=0CAUQjRw&amp;url=http://www.nj.com/hobokennow/index.ssf/2012/10/hoboken_firefighters_use_front.html&amp;ei=zqTyUavUGIaO9ATI54DoBw&amp;bvm=bv.49784469,d.eWU&amp;psig=AFQjCNFF2_wfK3dryXnc_PoNwM6F_tK6RA&amp;ust=1374942732530962"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www.google.com/url?sa=i&amp;rct=j&amp;q=hurricane%20search%20and%20rescue&amp;source=images&amp;cd=&amp;cad=rja&amp;docid=PJK55itIgb4ugM&amp;tbnid=dh3Ym29vwfsBEM:&amp;ved=0CAUQjRw&amp;url=http://www.army.mil/article/90466/&amp;ei=nKTyUf76Dom49QSvmoD4BA&amp;bvm=bv.49784469,d.eWU&amp;psig=AFQjCNFF2_wfK3dryXnc_PoNwM6F_tK6RA&amp;ust=1374942732530962" TargetMode="External"/><Relationship Id="rId4" Type="http://schemas.openxmlformats.org/officeDocument/2006/relationships/image" Target="../media/image14.jpeg"/><Relationship Id="rId9"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source=images&amp;cd=&amp;cad=rja&amp;docid=bGEQnP4tUcTSFM&amp;tbnid=E2GKj1MfUa2aXM:&amp;ved=0CAgQjRwwAA&amp;url=http://www.army.mil/media/239536/&amp;ei=-H-4UYToMYSY9QTs4oC4Cw&amp;psig=AFQjCNGRKkgVEVSTuFAfW17_W9n1QkQawg&amp;ust=1371132280894057"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hyperlink" Target="http://www.dot.state.fl.us/rddesign/FloridaGreenbook/FloridaGreenbook.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google.com/url?sa=i&amp;rct=j&amp;q=destroyed+roads&amp;source=images&amp;cd=&amp;cad=rja&amp;docid=OWFhPYUiRHGYDM&amp;tbnid=EnY1D-ICarquwM:&amp;ved=0CAUQjRw&amp;url=http://cristina-mundialnoticias.blogspot.com/2012/01/floodwaters-cover-farmland-and-destroy.html&amp;ei=Ewu6UcGrKoSc9gTb9oHYDg&amp;bvm=bv.47883778,d.eWU&amp;psig=AFQjCNF2wdwQ3bsKkrSCEThY33nC2fiUSA&amp;ust=1371232284467681" TargetMode="External"/><Relationship Id="rId7" Type="http://schemas.openxmlformats.org/officeDocument/2006/relationships/hyperlink" Target="http://www.google.com/url?sa=i&amp;rct=j&amp;q=destroyed+bridge&amp;source=images&amp;cd=&amp;cad=rja&amp;docid=jNJ0zehTcuBjrM&amp;tbnid=qAqj8-H4fyaUJM:&amp;ved=0CAUQjRw&amp;url=http://spluch.blogspot.com/2007/04/tanker-fire-melts-freeway.html&amp;ei=bAa6UfnEHo2c9QT88oCQCg&amp;bvm=bv.47883778,d.eWU&amp;psig=AFQjCNEEVCw-G4N4IsNp2pAblFfBj4siMw&amp;ust=1371232200246216"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1.gif"/><Relationship Id="rId5" Type="http://schemas.openxmlformats.org/officeDocument/2006/relationships/hyperlink" Target="http://www.google.com/url?sa=i&amp;rct=j&amp;q=hurricane+road+damage&amp;source=images&amp;cd=&amp;cad=rja&amp;docid=VjFyavmHMHjspM&amp;tbnid=478hyYab9xay-M:&amp;ved=0CAUQjRw&amp;url=http://newswatch.nationalgeographic.com/2012/12/20/2012s-biggest-lesson-about-the-deficit-the-ocean-and-climate-change/&amp;ei=v1b2UYOvF4HC9gS-z4HQAQ&amp;bvm=bv.49784469,d.eWU&amp;psig=AFQjCNHfJb1hOq-NdFyqU4Dvg-Ft0H0RVw&amp;ust=1375184956992598" TargetMode="External"/><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www.google.com/url?sa=i&amp;rct=j&amp;q=destroyed+roads&amp;source=images&amp;cd=&amp;cad=rja&amp;docid=2s7qT38UC1ZFwM&amp;tbnid=j1TVHze-VK44WM:&amp;ved=0CAUQjRw&amp;url=http://www.ece.utexas.edu/~kwasinski/chile2010.html&amp;ei=yAa6Ucj2L4nA9QSP54GQBA&amp;bvm=bv.47883778,d.eWU&amp;psig=AFQjCNF2wdwQ3bsKkrSCEThY33nC2fiUSA&amp;ust=137123228446768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google.com/url?sa=i&amp;rct=j&amp;q=damaged+storm+drainage+pipes&amp;source=images&amp;cd=&amp;cad=rja&amp;docid=J-adsOOUSJgQWM&amp;tbnid=i8EUlcwqb-w9kM:&amp;ved=0CAUQjRw&amp;url=http://www.kerrville.org/index.asp?NID=402&amp;ei=phK6UcLNMIXk9AT89YDQDQ&amp;bvm=bv.47883778,d.eWU&amp;psig=AFQjCNG1o9GA41U7c3BCOAJ45pu2HBwFKA&amp;ust=1371235279129294" TargetMode="External"/><Relationship Id="rId7" Type="http://schemas.openxmlformats.org/officeDocument/2006/relationships/hyperlink" Target="http://www.google.com/url?sa=i&amp;rct=j&amp;q=hurricane%20water%20control%20facility%20damage&amp;source=images&amp;cd=&amp;cad=rja&amp;docid=r5u-lshY3xEHRM&amp;tbnid=sQgutaPPDUkwOM:&amp;ved=0CAUQjRw&amp;url=http://www.nytimes.com/2012/11/30/nyregion/sewage-flows-after-hurricane-sandy-exposing-flaws-in-system.html?pagewanted=all&amp;ei=Jlr2Ue3UIYyy9gSo7YCIDg&amp;bvm=bv.49784469,d.eWU&amp;psig=AFQjCNFhS4sW0XOtk08Z55P-L2feWBtOAg&amp;ust=1375185822480293"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1.gif"/><Relationship Id="rId5" Type="http://schemas.openxmlformats.org/officeDocument/2006/relationships/hyperlink" Target="http://www.google.com/url?sa=i&amp;rct=j&amp;q=sediment+basin&amp;source=images&amp;cd=&amp;cad=rja&amp;docid=fNrLRXDOlblT6M&amp;tbnid=fvbGizwAZmXjGM:&amp;ved=0CAUQjRw&amp;url=http://commons.wikimedia.org/wiki/File:FEMA_-_45017_-_The_Dunsmir_Sediment_Basin_in_California.jpg&amp;ei=_he6UcDZMYq49QTb4IHoCQ&amp;bvm=bv.47883778,d.eWU&amp;psig=AFQjCNE3RP4hTkS_XEBv3_14RR4WO0GwOQ&amp;ust=1371236717662380" TargetMode="External"/><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hyperlink" Target="http://www.google.com/url?sa=i&amp;rct=j&amp;q=hurricane%20pumping%20station%20damage&amp;source=images&amp;cd=&amp;cad=rja&amp;docid=OQtNdc5sLByXDM&amp;tbnid=kS3ulI-G7rUfiM:&amp;ved=0CAUQjRw&amp;url=http://www.nola.com/politics/index.ssf/2011/03/fema_to_consider_continued_hur.html&amp;ei=21v2UdnBI4-w8QSv3YDgCA&amp;bvm=bv.49784469,d.eWU&amp;psig=AFQjCNFWsx0_FJTXtiiD0zaZyCKZK8ztIA&amp;ust=1375185910286458"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http://www.google.com/url?sa=i&amp;rct=j&amp;q=interior+building+damage&amp;source=images&amp;cd=&amp;cad=rja&amp;docid=UxqWzuiGgUutGM&amp;tbnid=l0ee-dqGeO-q1M:&amp;ved=0CAUQjRw&amp;url=https://www.eeri.org/2009/04/laquila-italy/04-41/&amp;ei=ZSa6UZj4Fofi9gSeiIHAAQ&amp;bvm=bv.47883778,d.eWU&amp;psig=AFQjCNHyj3UrDgeqT245Lv6VNDqV2DvA6g&amp;ust=1371240402792050" TargetMode="External"/><Relationship Id="rId5" Type="http://schemas.openxmlformats.org/officeDocument/2006/relationships/image" Target="../media/image27.jpeg"/><Relationship Id="rId4" Type="http://schemas.openxmlformats.org/officeDocument/2006/relationships/hyperlink" Target="http://www.google.com/url?sa=i&amp;source=images&amp;cd=&amp;cad=rja&amp;docid=hFkEjg8O6IBmWM&amp;tbnid=bHFk--eS_QITGM:&amp;ved=&amp;url=http://www.wunderground.com/wximage/ftogrf/546/&amp;ei=ASe6UZrRBYfW8gSQp4CICw&amp;psig=AFQjCNEmaUS1yBeOyddn64c-8BRSph0RNg&amp;ust=1371240577181515"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google.com/url?sa=i&amp;rct=j&amp;q=downed+utility+poles&amp;source=images&amp;cd=&amp;cad=rja&amp;docid=T-sZ1X1TLJsG9M&amp;tbnid=lDC8jMqvznstaM:&amp;ved=0CAUQjRw&amp;url=http://www.thehour.com/sandy-aftermath-week/collection_5c474b8a-26ae-11e2-978b-0019bb30f31a.html&amp;ei=FQa6UfWeI4r69gTzjICgCA&amp;bvm=bv.47883778,d.eWU&amp;psig=AFQjCNG0OCVLnjMkqStLOp6l4FCfg6nRaQ&amp;ust=1371232135389220" TargetMode="External"/><Relationship Id="rId7" Type="http://schemas.openxmlformats.org/officeDocument/2006/relationships/hyperlink" Target="http://www.lcub.com/safety/SitePages/downedlines.aspx"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hyperlink" Target="http://www.google.com/url?sa=i&amp;rct=j&amp;q=downed+powerlines&amp;source=images&amp;cd=&amp;cad=rja&amp;docid=PBiAQeBMjgPTFM&amp;tbnid=YLRNuLrnSf3fFM:&amp;ved=0CAUQjRw&amp;url=http://www.datafoundry.com/the-importance-of-a-concrete-encased-underground-power-feed/&amp;ei=QC26UdOQFYLa8wT_tID4BQ&amp;psig=AFQjCNFnMfmHbHvaL3OkQzLH1oPh2avLjQ&amp;ust=1371242106162669" TargetMode="External"/><Relationship Id="rId4" Type="http://schemas.openxmlformats.org/officeDocument/2006/relationships/image" Target="../media/image29.jpeg"/><Relationship Id="rId9" Type="http://schemas.openxmlformats.org/officeDocument/2006/relationships/image" Target="../media/image1.gif"/></Relationships>
</file>

<file path=ppt/slides/_rels/slide5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google.com/url?sa=i&amp;rct=j&amp;q=damaged+playground+equipment&amp;source=images&amp;cd=&amp;cad=rja&amp;docid=gnR4LDmZKNnqGM&amp;tbnid=oSxH33SO-DprRM:&amp;ved=0CAUQjRw&amp;url=http://news.yahoo.com/photos/debris-scattered-around-damaged-playground-outside-plaza-towers-photo-015928559.html?format=embed&amp;ei=fCa7UdX7E4fO9ATutIGIAQ&amp;bvm=bv.47883778,d.eWU&amp;psig=AFQjCNEW1lqHurPHV6XNFihA5ATjoCRMTw&amp;ust=1371305967711435" TargetMode="External"/><Relationship Id="rId7" Type="http://schemas.openxmlformats.org/officeDocument/2006/relationships/hyperlink" Target="http://www.google.com/url?sa=i&amp;rct=j&amp;q=damaged+tennis+courts&amp;source=images&amp;cd=&amp;cad=rja&amp;docid=z_P5pU-2dWcNhM&amp;tbnid=x6ALiGmJ_3Zb1M:&amp;ved=0CAUQjRw&amp;url=http://www.photos-public-domain.com/2010/10/03/damaged-tennis-court/&amp;ei=rie7UfLgFoXg8wT_rIHICg&amp;bvm=bv.47883778,d.eWU&amp;psig=AFQjCNH9p-0eMHdtWuR6z6S_zGTnDX6hAw&amp;ust=1371306279868727"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1.gif"/><Relationship Id="rId5" Type="http://schemas.openxmlformats.org/officeDocument/2006/relationships/hyperlink" Target="http://www.google.com/url?sa=i&amp;rct=j&amp;q=damaged+railroad&amp;source=images&amp;cd=&amp;cad=rja&amp;docid=i71I8XClnUMvqM&amp;tbnid=lYMRwF1ZZPK86M:&amp;ved=0CAUQjRw&amp;url=http://www.oregonlive.com/environment/index.ssf/2008/09/tillamook_rr_repair_cost_tops.html&amp;ei=Gie7UeeNM4He8wST8YHgBw&amp;bvm=bv.47883778,d.eWU&amp;psig=AFQjCNEQHRH6-ky8WD4jo68cL-FhHdEPig&amp;ust=1371306115304532" TargetMode="External"/><Relationship Id="rId10" Type="http://schemas.openxmlformats.org/officeDocument/2006/relationships/image" Target="../media/image35.jpeg"/><Relationship Id="rId4" Type="http://schemas.openxmlformats.org/officeDocument/2006/relationships/image" Target="../media/image32.jpeg"/><Relationship Id="rId9" Type="http://schemas.openxmlformats.org/officeDocument/2006/relationships/hyperlink" Target="http://www.google.com/url?sa=i&amp;rct=j&amp;q=hurricane%20damage%20to%20playground&amp;source=images&amp;cd=&amp;cad=rja&amp;docid=1mAN7hOUWnWTbM&amp;tbnid=2tiqOA2dzD-wQM:&amp;ved=0CAUQjRw&amp;url=http://www.northjersey.com/news/128562073_Bloomfield_takes_stock_as_storm_departs.html&amp;ei=wGv2UajbHJCI9gSsxYGACw&amp;bvm=bv.49784469,d.eWU&amp;psig=AFQjCNGYin9eC5qdQwzE-iP7Fx-XBVnJ8w&amp;ust=1375190216827357"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google.com/url?sa=i&amp;rct=j&amp;q=gulf%20coast%20beach%20damage&amp;source=images&amp;cd=&amp;cad=rja&amp;docid=TY74IduxYdUOyM&amp;tbnid=JqNYVisc4ry2VM:&amp;ved=0CAUQjRw&amp;url=http://expedition.toptotop.org/archives/2009_03.html&amp;ei=ZGr2Ub3oJ5LS9AT1hYHoCA&amp;bvm=bv.49784469,d.eWU&amp;psig=AFQjCNG4y6mvQUhDfSuadeChb8P94nh2mQ&amp;ust=1375189968272562" TargetMode="External"/><Relationship Id="rId7" Type="http://schemas.openxmlformats.org/officeDocument/2006/relationships/hyperlink" Target="http://www.google.com/url?sa=i&amp;rct=j&amp;q=gulf%20coast%20beach%20damage&amp;source=images&amp;cd=&amp;cad=rja&amp;docid=LuqTbyRD7fd1MM&amp;tbnid=MMOJqRTAnoMyKM:&amp;ved=0CAUQjRw&amp;url=http://www.katrinadestruction.com/images/v/biloxi_mississippi/biloxi+mississippi+beach.html&amp;ei=32r2UdbdHo6w8QTaoYH4Bw&amp;bvm=bv.49784469,d.eWU&amp;psig=AFQjCNG4y6mvQUhDfSuadeChb8P94nh2mQ&amp;ust=1375189968272562"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hyperlink" Target="http://www.google.com/url?sa=i&amp;rct=j&amp;q=gulf%20coast%20beach%20damage&amp;source=images&amp;cd=&amp;cad=rja&amp;docid=TY74IduxYdUOyM&amp;tbnid=JqNYVisc4ry2VM:&amp;ved=0CAUQjRw&amp;url=http://www.beachbelievers.com/en/beach-catalog/gulf-coast-beach-clean-more-damaging-oil-coast-guard-says&amp;ei=qGr2UdDjDIr69QSqmIHIDQ&amp;bvm=bv.49784469,d.eWU&amp;psig=AFQjCNG4y6mvQUhDfSuadeChb8P94nh2mQ&amp;ust=1375189968272562" TargetMode="External"/><Relationship Id="rId4" Type="http://schemas.openxmlformats.org/officeDocument/2006/relationships/image" Target="../media/image36.png"/><Relationship Id="rId9" Type="http://schemas.openxmlformats.org/officeDocument/2006/relationships/image" Target="../media/image1.gif"/></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6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floridapa.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hyperlink" Target="mailto:Jeanette.Francis@em.myflorida.com"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8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88.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88.xml"/><Relationship Id="rId1" Type="http://schemas.openxmlformats.org/officeDocument/2006/relationships/slideLayout" Target="../slideLayouts/slideLayout12.xml"/><Relationship Id="rId4" Type="http://schemas.openxmlformats.org/officeDocument/2006/relationships/image" Target="../media/image1.gif"/></Relationships>
</file>

<file path=ppt/slides/_rels/slide8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0" y="2610664"/>
            <a:ext cx="9144000" cy="3231654"/>
          </a:xfrm>
          <a:prstGeom prst="rect">
            <a:avLst/>
          </a:prstGeom>
          <a:solidFill>
            <a:schemeClr val="bg1"/>
          </a:solidFill>
        </p:spPr>
        <p:txBody>
          <a:bodyPr wrap="square" rtlCol="0">
            <a:spAutoFit/>
          </a:bodyPr>
          <a:lstStyle/>
          <a:p>
            <a:pPr algn="ctr"/>
            <a:r>
              <a:rPr lang="en-US" sz="4000" b="1" dirty="0" smtClean="0"/>
              <a:t>FEMA Public Assistance Grant Program </a:t>
            </a:r>
          </a:p>
          <a:p>
            <a:r>
              <a:rPr lang="en-US" sz="4000" b="1" smtClean="0"/>
              <a:t>                   Applicant </a:t>
            </a:r>
            <a:r>
              <a:rPr lang="en-US" sz="4000" b="1" dirty="0" smtClean="0"/>
              <a:t>Briefing </a:t>
            </a:r>
          </a:p>
          <a:p>
            <a:r>
              <a:rPr lang="en-US" sz="4000" b="1" dirty="0" smtClean="0"/>
              <a:t>                            DR-4283</a:t>
            </a:r>
          </a:p>
          <a:p>
            <a:r>
              <a:rPr lang="en-US" sz="4000" b="1" dirty="0" smtClean="0"/>
              <a:t>                   Hurricane Matthew	</a:t>
            </a:r>
          </a:p>
          <a:p>
            <a:r>
              <a:rPr lang="en-US" sz="4400" b="1" dirty="0" smtClean="0">
                <a:solidFill>
                  <a:schemeClr val="bg1"/>
                </a:solidFill>
              </a:rPr>
              <a:t>’ Briefing			</a:t>
            </a:r>
          </a:p>
        </p:txBody>
      </p:sp>
      <p:sp>
        <p:nvSpPr>
          <p:cNvPr id="8" name="Subtitle 2"/>
          <p:cNvSpPr txBox="1">
            <a:spLocks/>
          </p:cNvSpPr>
          <p:nvPr/>
        </p:nvSpPr>
        <p:spPr>
          <a:xfrm>
            <a:off x="152400" y="3703322"/>
            <a:ext cx="9144000" cy="10972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smtClean="0">
              <a:solidFill>
                <a:schemeClr val="tx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949" y="223740"/>
            <a:ext cx="3398421" cy="22243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1"/>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0" y="1"/>
            <a:ext cx="9144000" cy="758952"/>
          </a:xfrm>
          <a:prstGeom prst="rect">
            <a:avLst/>
          </a:prstGeom>
          <a:noFill/>
        </p:spPr>
        <p:txBody>
          <a:bodyPr wrap="square" rtlCol="0" anchor="ctr">
            <a:spAutoFit/>
          </a:bodyPr>
          <a:lstStyle/>
          <a:p>
            <a:pPr algn="ctr"/>
            <a:r>
              <a:rPr lang="en-US" sz="3200" u="sng" dirty="0" smtClean="0">
                <a:solidFill>
                  <a:schemeClr val="bg1"/>
                </a:solidFill>
              </a:rPr>
              <a:t>Post-Declaration Events</a:t>
            </a:r>
            <a:endParaRPr lang="en-US" sz="3200" u="sng" dirty="0">
              <a:solidFill>
                <a:schemeClr val="bg1"/>
              </a:solidFill>
            </a:endParaRPr>
          </a:p>
        </p:txBody>
      </p:sp>
      <p:grpSp>
        <p:nvGrpSpPr>
          <p:cNvPr id="4" name="Group 20"/>
          <p:cNvGrpSpPr/>
          <p:nvPr/>
        </p:nvGrpSpPr>
        <p:grpSpPr>
          <a:xfrm>
            <a:off x="228600" y="1219200"/>
            <a:ext cx="1600200" cy="762000"/>
            <a:chOff x="4495804" y="2057398"/>
            <a:chExt cx="1610506" cy="966303"/>
          </a:xfrm>
        </p:grpSpPr>
        <p:sp>
          <p:nvSpPr>
            <p:cNvPr id="22" name="Rounded Rectangle 21"/>
            <p:cNvSpPr/>
            <p:nvPr/>
          </p:nvSpPr>
          <p:spPr>
            <a:xfrm>
              <a:off x="4495804" y="2057398"/>
              <a:ext cx="1610506" cy="966303"/>
            </a:xfrm>
            <a:prstGeom prst="roundRect">
              <a:avLst>
                <a:gd name="adj" fmla="val 10000"/>
              </a:avLst>
            </a:prstGeom>
            <a:solidFill>
              <a:srgbClr val="FFC000"/>
            </a:solidFill>
          </p:spPr>
          <p:style>
            <a:lnRef idx="0">
              <a:schemeClr val="accent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4524104" y="2085700"/>
              <a:ext cx="1553903" cy="909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Project Formulation</a:t>
              </a:r>
              <a:endParaRPr lang="en-US" sz="1600" b="1" kern="1200" dirty="0"/>
            </a:p>
          </p:txBody>
        </p:sp>
      </p:grpSp>
      <p:sp>
        <p:nvSpPr>
          <p:cNvPr id="24" name="TextBox 23"/>
          <p:cNvSpPr txBox="1"/>
          <p:nvPr/>
        </p:nvSpPr>
        <p:spPr>
          <a:xfrm>
            <a:off x="1905000" y="1334869"/>
            <a:ext cx="6934200" cy="646331"/>
          </a:xfrm>
          <a:prstGeom prst="rect">
            <a:avLst/>
          </a:prstGeom>
          <a:noFill/>
        </p:spPr>
        <p:txBody>
          <a:bodyPr wrap="square" rtlCol="0">
            <a:spAutoFit/>
          </a:bodyPr>
          <a:lstStyle/>
          <a:p>
            <a:r>
              <a:rPr lang="en-US" dirty="0" smtClean="0"/>
              <a:t>Project worksheets include damage descriptions, scope of work, % work completed, cost line items, special considerations, and project type.</a:t>
            </a:r>
            <a:endParaRPr lang="en-US" dirty="0"/>
          </a:p>
        </p:txBody>
      </p:sp>
      <p:grpSp>
        <p:nvGrpSpPr>
          <p:cNvPr id="5" name="Group 24"/>
          <p:cNvGrpSpPr/>
          <p:nvPr/>
        </p:nvGrpSpPr>
        <p:grpSpPr>
          <a:xfrm>
            <a:off x="275948" y="3998260"/>
            <a:ext cx="1600200" cy="685800"/>
            <a:chOff x="0" y="2057398"/>
            <a:chExt cx="1610506" cy="966303"/>
          </a:xfrm>
        </p:grpSpPr>
        <p:sp>
          <p:nvSpPr>
            <p:cNvPr id="26" name="Rounded Rectangle 25"/>
            <p:cNvSpPr/>
            <p:nvPr/>
          </p:nvSpPr>
          <p:spPr>
            <a:xfrm>
              <a:off x="0" y="2057398"/>
              <a:ext cx="1610506" cy="966303"/>
            </a:xfrm>
            <a:prstGeom prst="roundRect">
              <a:avLst>
                <a:gd name="adj" fmla="val 10000"/>
              </a:avLst>
            </a:prstGeom>
            <a:solidFill>
              <a:srgbClr val="FFC000"/>
            </a:solidFill>
          </p:spPr>
          <p:style>
            <a:lnRef idx="0">
              <a:schemeClr val="accent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28302" y="2085700"/>
              <a:ext cx="1553902" cy="909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Obligation</a:t>
              </a:r>
              <a:endParaRPr lang="en-US" sz="1600" b="1" kern="1200" dirty="0"/>
            </a:p>
          </p:txBody>
        </p:sp>
      </p:grpSp>
      <p:sp>
        <p:nvSpPr>
          <p:cNvPr id="28" name="TextBox 27"/>
          <p:cNvSpPr txBox="1"/>
          <p:nvPr/>
        </p:nvSpPr>
        <p:spPr>
          <a:xfrm>
            <a:off x="1876148" y="3881733"/>
            <a:ext cx="7239000" cy="1200329"/>
          </a:xfrm>
          <a:prstGeom prst="rect">
            <a:avLst/>
          </a:prstGeom>
          <a:noFill/>
        </p:spPr>
        <p:txBody>
          <a:bodyPr wrap="square" rtlCol="0">
            <a:spAutoFit/>
          </a:bodyPr>
          <a:lstStyle/>
          <a:p>
            <a:r>
              <a:rPr lang="en-US" dirty="0" smtClean="0"/>
              <a:t>The signed project worksheets are sent to the Joint Field Office (JFO) for processing and obligation. Once obligated, small projects will be paid immediately. However, large projects need a Request for Reimbursement (RFR) submitted with detailed backup documentation.</a:t>
            </a:r>
            <a:endParaRPr lang="en-US" dirty="0"/>
          </a:p>
        </p:txBody>
      </p:sp>
      <p:grpSp>
        <p:nvGrpSpPr>
          <p:cNvPr id="11" name="Group 28"/>
          <p:cNvGrpSpPr/>
          <p:nvPr/>
        </p:nvGrpSpPr>
        <p:grpSpPr>
          <a:xfrm>
            <a:off x="290374" y="5101993"/>
            <a:ext cx="1600200" cy="546926"/>
            <a:chOff x="4495804" y="3555141"/>
            <a:chExt cx="1610506" cy="1517825"/>
          </a:xfrm>
        </p:grpSpPr>
        <p:sp>
          <p:nvSpPr>
            <p:cNvPr id="30" name="Rounded Rectangle 29"/>
            <p:cNvSpPr/>
            <p:nvPr/>
          </p:nvSpPr>
          <p:spPr>
            <a:xfrm>
              <a:off x="4495804" y="3657604"/>
              <a:ext cx="1610506" cy="1415362"/>
            </a:xfrm>
            <a:prstGeom prst="roundRect">
              <a:avLst>
                <a:gd name="adj" fmla="val 10000"/>
              </a:avLst>
            </a:prstGeom>
            <a:solidFill>
              <a:srgbClr val="FFC000"/>
            </a:solidFill>
          </p:spPr>
          <p:style>
            <a:lnRef idx="0">
              <a:schemeClr val="accent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4524105" y="3555141"/>
              <a:ext cx="1582205" cy="14231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Project Closeout</a:t>
              </a:r>
              <a:endParaRPr lang="en-US" sz="1600" b="1" kern="1200" dirty="0"/>
            </a:p>
          </p:txBody>
        </p:sp>
      </p:grpSp>
      <p:sp>
        <p:nvSpPr>
          <p:cNvPr id="32" name="TextBox 31"/>
          <p:cNvSpPr txBox="1"/>
          <p:nvPr/>
        </p:nvSpPr>
        <p:spPr>
          <a:xfrm>
            <a:off x="1905000" y="5057530"/>
            <a:ext cx="6667500" cy="877163"/>
          </a:xfrm>
          <a:prstGeom prst="rect">
            <a:avLst/>
          </a:prstGeom>
          <a:noFill/>
        </p:spPr>
        <p:txBody>
          <a:bodyPr wrap="square" rtlCol="0">
            <a:spAutoFit/>
          </a:bodyPr>
          <a:lstStyle/>
          <a:p>
            <a:r>
              <a:rPr lang="en-US" sz="1700" dirty="0" smtClean="0"/>
              <a:t>All large projects are verified with backup documentation to ensure all costs incurred comply with the stated scope of work in the project worksheet. </a:t>
            </a:r>
            <a:endParaRPr lang="en-US" sz="1700" dirty="0"/>
          </a:p>
        </p:txBody>
      </p:sp>
      <p:sp>
        <p:nvSpPr>
          <p:cNvPr id="29" name="Rectangle 28"/>
          <p:cNvSpPr/>
          <p:nvPr/>
        </p:nvSpPr>
        <p:spPr>
          <a:xfrm>
            <a:off x="457200" y="2028112"/>
            <a:ext cx="8382000" cy="923330"/>
          </a:xfrm>
          <a:prstGeom prst="rect">
            <a:avLst/>
          </a:prstGeom>
        </p:spPr>
        <p:txBody>
          <a:bodyPr wrap="square">
            <a:spAutoFit/>
          </a:bodyPr>
          <a:lstStyle/>
          <a:p>
            <a:pPr>
              <a:buFont typeface="Wingdings" pitchFamily="2" charset="2"/>
              <a:buChar char="§"/>
            </a:pPr>
            <a:r>
              <a:rPr lang="en-US" sz="1400" dirty="0" smtClean="0"/>
              <a:t> </a:t>
            </a:r>
            <a:r>
              <a:rPr lang="en-US" dirty="0" smtClean="0"/>
              <a:t>Consider combining multiple recovery efforts into single projects. Projects can be grouped in several ways including: site specific, facility specific, type of damage, method of work, system, jurisdiction, complex, or by special considerations.</a:t>
            </a:r>
          </a:p>
        </p:txBody>
      </p:sp>
      <p:sp>
        <p:nvSpPr>
          <p:cNvPr id="33" name="Rectangle 32"/>
          <p:cNvSpPr/>
          <p:nvPr/>
        </p:nvSpPr>
        <p:spPr>
          <a:xfrm>
            <a:off x="419100" y="2979859"/>
            <a:ext cx="8153400" cy="923330"/>
          </a:xfrm>
          <a:prstGeom prst="rect">
            <a:avLst/>
          </a:prstGeom>
        </p:spPr>
        <p:txBody>
          <a:bodyPr wrap="square">
            <a:spAutoFit/>
          </a:bodyPr>
          <a:lstStyle/>
          <a:p>
            <a:pPr>
              <a:buFont typeface="Wingdings" pitchFamily="2" charset="2"/>
              <a:buChar char="§"/>
            </a:pPr>
            <a:r>
              <a:rPr lang="en-US" sz="1400" dirty="0" smtClean="0"/>
              <a:t> </a:t>
            </a:r>
            <a:r>
              <a:rPr lang="en-US" dirty="0" smtClean="0"/>
              <a:t>Special considerations include: insurance, historical preservation, environmental concerns, flood plain management, cultural and archaeological resources, tribal consultation, and coastal high hazard areas.</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2" cy="1371600"/>
          </a:xfrm>
          <a:prstGeom prst="rect">
            <a:avLst/>
          </a:prstGeom>
        </p:spPr>
      </p:pic>
    </p:spTree>
    <p:extLst>
      <p:ext uri="{BB962C8B-B14F-4D97-AF65-F5344CB8AC3E}">
        <p14:creationId xmlns:p14="http://schemas.microsoft.com/office/powerpoint/2010/main" val="12834871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76300" y="76200"/>
            <a:ext cx="7391400" cy="584775"/>
          </a:xfrm>
          <a:prstGeom prst="rect">
            <a:avLst/>
          </a:prstGeom>
          <a:noFill/>
        </p:spPr>
        <p:txBody>
          <a:bodyPr wrap="square" rtlCol="0">
            <a:spAutoFit/>
          </a:bodyPr>
          <a:lstStyle/>
          <a:p>
            <a:pPr algn="ctr"/>
            <a:r>
              <a:rPr lang="en-US" sz="3200" u="sng" dirty="0" smtClean="0">
                <a:solidFill>
                  <a:schemeClr val="bg1"/>
                </a:solidFill>
              </a:rPr>
              <a:t>Funding Options: Improved Projects</a:t>
            </a:r>
            <a:endParaRPr lang="en-US" sz="3200" u="sng" dirty="0">
              <a:solidFill>
                <a:schemeClr val="bg1"/>
              </a:solidFill>
            </a:endParaRPr>
          </a:p>
        </p:txBody>
      </p:sp>
      <p:sp>
        <p:nvSpPr>
          <p:cNvPr id="14" name="TextBox 13"/>
          <p:cNvSpPr txBox="1"/>
          <p:nvPr/>
        </p:nvSpPr>
        <p:spPr>
          <a:xfrm>
            <a:off x="609600" y="1295400"/>
            <a:ext cx="8382000" cy="1200329"/>
          </a:xfrm>
          <a:prstGeom prst="rect">
            <a:avLst/>
          </a:prstGeom>
          <a:noFill/>
        </p:spPr>
        <p:txBody>
          <a:bodyPr wrap="square" rtlCol="0">
            <a:spAutoFit/>
          </a:bodyPr>
          <a:lstStyle/>
          <a:p>
            <a:pPr>
              <a:buFont typeface="Wingdings" pitchFamily="2" charset="2"/>
              <a:buChar char="§"/>
            </a:pPr>
            <a:r>
              <a:rPr lang="en-US" sz="1400" dirty="0"/>
              <a:t> </a:t>
            </a:r>
            <a:r>
              <a:rPr lang="en-US" dirty="0" smtClean="0"/>
              <a:t>When performing permanent restoration work on a damaged facility, an Applicant may decide to use the opportunity to make improvements to the facility while still restoring its pre-disaster function and at least its pre-disaster capacity. This is called an </a:t>
            </a:r>
            <a:r>
              <a:rPr lang="en-US" b="1" u="sng" dirty="0" smtClean="0"/>
              <a:t>improved project</a:t>
            </a:r>
            <a:r>
              <a:rPr lang="en-US" dirty="0" smtClean="0"/>
              <a:t>.</a:t>
            </a:r>
          </a:p>
        </p:txBody>
      </p:sp>
      <p:sp>
        <p:nvSpPr>
          <p:cNvPr id="15" name="Rectangle 14"/>
          <p:cNvSpPr/>
          <p:nvPr/>
        </p:nvSpPr>
        <p:spPr>
          <a:xfrm>
            <a:off x="1143000" y="243840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Applicants can request an improved project for either a small or large project.</a:t>
            </a:r>
          </a:p>
        </p:txBody>
      </p:sp>
      <p:sp>
        <p:nvSpPr>
          <p:cNvPr id="16" name="Rectangle 15"/>
          <p:cNvSpPr/>
          <p:nvPr/>
        </p:nvSpPr>
        <p:spPr>
          <a:xfrm>
            <a:off x="1143000" y="305818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Time limits that would be associated with repairing the damaged facility to its pre-disaster design apply to the improved project construction. </a:t>
            </a:r>
          </a:p>
        </p:txBody>
      </p:sp>
      <p:sp>
        <p:nvSpPr>
          <p:cNvPr id="17" name="Rectangle 16"/>
          <p:cNvSpPr/>
          <p:nvPr/>
        </p:nvSpPr>
        <p:spPr>
          <a:xfrm>
            <a:off x="1143000" y="3710106"/>
            <a:ext cx="7162800" cy="1200329"/>
          </a:xfrm>
          <a:prstGeom prst="rect">
            <a:avLst/>
          </a:prstGeom>
        </p:spPr>
        <p:txBody>
          <a:bodyPr wrap="square">
            <a:spAutoFit/>
          </a:bodyPr>
          <a:lstStyle/>
          <a:p>
            <a:pPr>
              <a:buFont typeface="Wingdings" pitchFamily="2" charset="2"/>
              <a:buChar char="§"/>
            </a:pPr>
            <a:r>
              <a:rPr lang="en-US" sz="1400" dirty="0" smtClean="0"/>
              <a:t> </a:t>
            </a:r>
            <a:r>
              <a:rPr lang="en-US" dirty="0" smtClean="0"/>
              <a:t>Funding is limited to the Federal share of the costs that would be associated with repairing or replacing the damaged facility to its pre-disaster design, or to the actual costs of completing the improved project, whichever is less. </a:t>
            </a:r>
          </a:p>
        </p:txBody>
      </p:sp>
      <p:sp>
        <p:nvSpPr>
          <p:cNvPr id="19" name="Rectangle 18"/>
          <p:cNvSpPr/>
          <p:nvPr/>
        </p:nvSpPr>
        <p:spPr>
          <a:xfrm>
            <a:off x="1143000" y="4788836"/>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Applicants must obtain approval for an improved project from the State prior to the start of construction.</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721" y="5400782"/>
            <a:ext cx="1367893" cy="1371600"/>
          </a:xfrm>
          <a:prstGeom prst="rect">
            <a:avLst/>
          </a:prstGeom>
        </p:spPr>
      </p:pic>
    </p:spTree>
    <p:extLst>
      <p:ext uri="{BB962C8B-B14F-4D97-AF65-F5344CB8AC3E}">
        <p14:creationId xmlns:p14="http://schemas.microsoft.com/office/powerpoint/2010/main" val="42539466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76300" y="76200"/>
            <a:ext cx="7391400" cy="584775"/>
          </a:xfrm>
          <a:prstGeom prst="rect">
            <a:avLst/>
          </a:prstGeom>
          <a:noFill/>
        </p:spPr>
        <p:txBody>
          <a:bodyPr wrap="square" rtlCol="0">
            <a:spAutoFit/>
          </a:bodyPr>
          <a:lstStyle/>
          <a:p>
            <a:pPr algn="ctr"/>
            <a:r>
              <a:rPr lang="en-US" sz="3200" u="sng" dirty="0" smtClean="0">
                <a:solidFill>
                  <a:schemeClr val="bg1"/>
                </a:solidFill>
              </a:rPr>
              <a:t>Funding Options: Alternate Projects</a:t>
            </a:r>
            <a:endParaRPr lang="en-US" sz="3200" u="sng" dirty="0">
              <a:solidFill>
                <a:schemeClr val="bg1"/>
              </a:solidFill>
            </a:endParaRPr>
          </a:p>
        </p:txBody>
      </p:sp>
      <p:sp>
        <p:nvSpPr>
          <p:cNvPr id="15" name="TextBox 14"/>
          <p:cNvSpPr txBox="1"/>
          <p:nvPr/>
        </p:nvSpPr>
        <p:spPr>
          <a:xfrm>
            <a:off x="533400" y="829464"/>
            <a:ext cx="8382000" cy="923330"/>
          </a:xfrm>
          <a:prstGeom prst="rect">
            <a:avLst/>
          </a:prstGeom>
          <a:noFill/>
        </p:spPr>
        <p:txBody>
          <a:bodyPr wrap="square" rtlCol="0">
            <a:spAutoFit/>
          </a:bodyPr>
          <a:lstStyle/>
          <a:p>
            <a:pPr>
              <a:buFont typeface="Wingdings" pitchFamily="2" charset="2"/>
              <a:buChar char="§"/>
            </a:pPr>
            <a:r>
              <a:rPr lang="en-US" sz="1400" dirty="0"/>
              <a:t> </a:t>
            </a:r>
            <a:r>
              <a:rPr lang="en-US" dirty="0" smtClean="0"/>
              <a:t>In the event that an Applicant determines that the public welfare would not be best served by restoring a damaged site/facility or its function, they may use the PA grant for that site/facility for other eligible purposes. This is called an </a:t>
            </a:r>
            <a:r>
              <a:rPr lang="en-US" b="1" u="sng" dirty="0" smtClean="0"/>
              <a:t>alternate project</a:t>
            </a:r>
            <a:r>
              <a:rPr lang="en-US" dirty="0" smtClean="0"/>
              <a:t>.</a:t>
            </a:r>
          </a:p>
        </p:txBody>
      </p:sp>
      <p:sp>
        <p:nvSpPr>
          <p:cNvPr id="16" name="Rectangle 15"/>
          <p:cNvSpPr/>
          <p:nvPr/>
        </p:nvSpPr>
        <p:spPr>
          <a:xfrm>
            <a:off x="1132217" y="1748256"/>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Applicants can request an alternate project in lieu of either a small or large project, but only on permanent restoration projects. </a:t>
            </a:r>
          </a:p>
        </p:txBody>
      </p:sp>
      <p:sp>
        <p:nvSpPr>
          <p:cNvPr id="17" name="Rectangle 16"/>
          <p:cNvSpPr/>
          <p:nvPr/>
        </p:nvSpPr>
        <p:spPr>
          <a:xfrm>
            <a:off x="1153783" y="4139112"/>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The alternate project must serve the same general area that was being served by the originally funded project.</a:t>
            </a:r>
          </a:p>
        </p:txBody>
      </p:sp>
      <p:sp>
        <p:nvSpPr>
          <p:cNvPr id="19" name="Rectangle 18"/>
          <p:cNvSpPr/>
          <p:nvPr/>
        </p:nvSpPr>
        <p:spPr>
          <a:xfrm>
            <a:off x="1143000" y="4693926"/>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The original facility must be rendered safe and secure, sold, or demolished. </a:t>
            </a:r>
          </a:p>
        </p:txBody>
      </p:sp>
      <p:sp>
        <p:nvSpPr>
          <p:cNvPr id="20" name="Rectangle 19"/>
          <p:cNvSpPr/>
          <p:nvPr/>
        </p:nvSpPr>
        <p:spPr>
          <a:xfrm>
            <a:off x="1143000" y="2391739"/>
            <a:ext cx="7162800" cy="1200329"/>
          </a:xfrm>
          <a:prstGeom prst="rect">
            <a:avLst/>
          </a:prstGeom>
        </p:spPr>
        <p:txBody>
          <a:bodyPr wrap="square">
            <a:spAutoFit/>
          </a:bodyPr>
          <a:lstStyle/>
          <a:p>
            <a:pPr>
              <a:buFont typeface="Wingdings" pitchFamily="2" charset="2"/>
              <a:buChar char="§"/>
            </a:pPr>
            <a:r>
              <a:rPr lang="en-US" sz="1400" dirty="0" smtClean="0"/>
              <a:t> </a:t>
            </a:r>
            <a:r>
              <a:rPr lang="en-US" dirty="0" smtClean="0"/>
              <a:t>Alternate project funding may be used to repair or expand other selected public facilities, to construct new facilities, to demolish the original structure, to purchase equipment, to cover NFIP SFHA insurance reductions, or to fund cost-effective hazard mitigation activities. </a:t>
            </a:r>
          </a:p>
        </p:txBody>
      </p:sp>
      <p:sp>
        <p:nvSpPr>
          <p:cNvPr id="21" name="Rectangle 20"/>
          <p:cNvSpPr/>
          <p:nvPr/>
        </p:nvSpPr>
        <p:spPr>
          <a:xfrm>
            <a:off x="1153783" y="3553915"/>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Funds cannot be used for operating costs or to meet the State or local share requirement on other PA projects.</a:t>
            </a:r>
          </a:p>
        </p:txBody>
      </p:sp>
      <p:sp>
        <p:nvSpPr>
          <p:cNvPr id="22" name="Rectangle 21"/>
          <p:cNvSpPr/>
          <p:nvPr/>
        </p:nvSpPr>
        <p:spPr>
          <a:xfrm>
            <a:off x="1127904" y="5234432"/>
            <a:ext cx="7162800" cy="923330"/>
          </a:xfrm>
          <a:prstGeom prst="rect">
            <a:avLst/>
          </a:prstGeom>
        </p:spPr>
        <p:txBody>
          <a:bodyPr wrap="square">
            <a:spAutoFit/>
          </a:bodyPr>
          <a:lstStyle/>
          <a:p>
            <a:pPr>
              <a:buFont typeface="Wingdings" pitchFamily="2" charset="2"/>
              <a:buChar char="§"/>
            </a:pPr>
            <a:r>
              <a:rPr lang="en-US" dirty="0" smtClean="0"/>
              <a:t> </a:t>
            </a:r>
            <a:r>
              <a:rPr lang="en-US" b="1" dirty="0" smtClean="0"/>
              <a:t>All requests for alternate projects must be made within 12 months of the Kickoff Meeting and must be approved by FEMA prior to construction</a:t>
            </a:r>
            <a:r>
              <a:rPr lang="en-US" dirty="0" smtClean="0"/>
              <a:t>.</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0012761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76300" y="76200"/>
            <a:ext cx="7391400" cy="584775"/>
          </a:xfrm>
          <a:prstGeom prst="rect">
            <a:avLst/>
          </a:prstGeom>
          <a:noFill/>
        </p:spPr>
        <p:txBody>
          <a:bodyPr wrap="square" rtlCol="0">
            <a:spAutoFit/>
          </a:bodyPr>
          <a:lstStyle/>
          <a:p>
            <a:pPr algn="ctr"/>
            <a:r>
              <a:rPr lang="en-US" sz="3200" u="sng" dirty="0" smtClean="0">
                <a:solidFill>
                  <a:schemeClr val="bg1"/>
                </a:solidFill>
              </a:rPr>
              <a:t>Funding Options: Alternate Projects</a:t>
            </a:r>
            <a:endParaRPr lang="en-US" sz="3200" u="sng" dirty="0">
              <a:solidFill>
                <a:schemeClr val="bg1"/>
              </a:solidFill>
            </a:endParaRPr>
          </a:p>
        </p:txBody>
      </p:sp>
      <p:grpSp>
        <p:nvGrpSpPr>
          <p:cNvPr id="2" name="Group 27"/>
          <p:cNvGrpSpPr/>
          <p:nvPr/>
        </p:nvGrpSpPr>
        <p:grpSpPr>
          <a:xfrm>
            <a:off x="1752600" y="3156346"/>
            <a:ext cx="5715000" cy="2819400"/>
            <a:chOff x="1752600" y="2438400"/>
            <a:chExt cx="5715000" cy="2895600"/>
          </a:xfrm>
        </p:grpSpPr>
        <p:sp>
          <p:nvSpPr>
            <p:cNvPr id="27" name="Rectangle 26"/>
            <p:cNvSpPr/>
            <p:nvPr/>
          </p:nvSpPr>
          <p:spPr>
            <a:xfrm>
              <a:off x="1752600" y="2438400"/>
              <a:ext cx="5715000" cy="2895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nvGrpSpPr>
            <p:cNvPr id="3" name="Group 24"/>
            <p:cNvGrpSpPr/>
            <p:nvPr/>
          </p:nvGrpSpPr>
          <p:grpSpPr>
            <a:xfrm>
              <a:off x="2133600" y="2590800"/>
              <a:ext cx="5334000" cy="2743025"/>
              <a:chOff x="2133600" y="2590800"/>
              <a:chExt cx="5334000" cy="2743025"/>
            </a:xfrm>
          </p:grpSpPr>
          <p:sp>
            <p:nvSpPr>
              <p:cNvPr id="13" name="TextBox 12"/>
              <p:cNvSpPr txBox="1"/>
              <p:nvPr/>
            </p:nvSpPr>
            <p:spPr>
              <a:xfrm>
                <a:off x="2133600" y="2590800"/>
                <a:ext cx="4267200" cy="347704"/>
              </a:xfrm>
              <a:prstGeom prst="rect">
                <a:avLst/>
              </a:prstGeom>
              <a:noFill/>
            </p:spPr>
            <p:txBody>
              <a:bodyPr wrap="square" rtlCol="0">
                <a:spAutoFit/>
              </a:bodyPr>
              <a:lstStyle/>
              <a:p>
                <a:r>
                  <a:rPr lang="en-US" sz="1600" dirty="0" smtClean="0"/>
                  <a:t>$130,000             eligible damage</a:t>
                </a:r>
                <a:endParaRPr lang="en-US" sz="1600" dirty="0"/>
              </a:p>
            </p:txBody>
          </p:sp>
          <p:sp>
            <p:nvSpPr>
              <p:cNvPr id="14" name="TextBox 13"/>
              <p:cNvSpPr txBox="1"/>
              <p:nvPr/>
            </p:nvSpPr>
            <p:spPr>
              <a:xfrm>
                <a:off x="2133600" y="2858869"/>
                <a:ext cx="4267200" cy="347704"/>
              </a:xfrm>
              <a:prstGeom prst="rect">
                <a:avLst/>
              </a:prstGeom>
              <a:noFill/>
            </p:spPr>
            <p:txBody>
              <a:bodyPr wrap="square" rtlCol="0">
                <a:spAutoFit/>
              </a:bodyPr>
              <a:lstStyle/>
              <a:p>
                <a:r>
                  <a:rPr lang="en-US" sz="1600" u="sng" dirty="0" smtClean="0"/>
                  <a:t>- $30,000</a:t>
                </a:r>
                <a:r>
                  <a:rPr lang="en-US" sz="1600" dirty="0" smtClean="0"/>
                  <a:t>             insurance reduction</a:t>
                </a:r>
                <a:endParaRPr lang="en-US" sz="1600" dirty="0"/>
              </a:p>
            </p:txBody>
          </p:sp>
          <p:sp>
            <p:nvSpPr>
              <p:cNvPr id="16" name="TextBox 15"/>
              <p:cNvSpPr txBox="1"/>
              <p:nvPr/>
            </p:nvSpPr>
            <p:spPr>
              <a:xfrm>
                <a:off x="2133600" y="3163668"/>
                <a:ext cx="4267200" cy="347704"/>
              </a:xfrm>
              <a:prstGeom prst="rect">
                <a:avLst/>
              </a:prstGeom>
              <a:noFill/>
            </p:spPr>
            <p:txBody>
              <a:bodyPr wrap="square" rtlCol="0">
                <a:spAutoFit/>
              </a:bodyPr>
              <a:lstStyle/>
              <a:p>
                <a:r>
                  <a:rPr lang="en-US" sz="1600" dirty="0" smtClean="0"/>
                  <a:t>$100,000             new eligible amount</a:t>
                </a:r>
                <a:endParaRPr lang="en-US" sz="1600" dirty="0"/>
              </a:p>
            </p:txBody>
          </p:sp>
          <p:sp>
            <p:nvSpPr>
              <p:cNvPr id="17" name="TextBox 16"/>
              <p:cNvSpPr txBox="1"/>
              <p:nvPr/>
            </p:nvSpPr>
            <p:spPr>
              <a:xfrm>
                <a:off x="2133600" y="3440668"/>
                <a:ext cx="4267200" cy="347704"/>
              </a:xfrm>
              <a:prstGeom prst="rect">
                <a:avLst/>
              </a:prstGeom>
              <a:noFill/>
            </p:spPr>
            <p:txBody>
              <a:bodyPr wrap="square" rtlCol="0">
                <a:spAutoFit/>
              </a:bodyPr>
              <a:lstStyle/>
              <a:p>
                <a:r>
                  <a:rPr lang="en-US" sz="1600" u="sng" dirty="0" smtClean="0"/>
                  <a:t>x           .9</a:t>
                </a:r>
                <a:r>
                  <a:rPr lang="en-US" sz="1600" dirty="0" smtClean="0"/>
                  <a:t>             to adjust for 10% reduction</a:t>
                </a:r>
                <a:endParaRPr lang="en-US" sz="1600" dirty="0"/>
              </a:p>
            </p:txBody>
          </p:sp>
          <p:sp>
            <p:nvSpPr>
              <p:cNvPr id="19" name="TextBox 18"/>
              <p:cNvSpPr txBox="1"/>
              <p:nvPr/>
            </p:nvSpPr>
            <p:spPr>
              <a:xfrm>
                <a:off x="2133600" y="3697069"/>
                <a:ext cx="4267200" cy="347704"/>
              </a:xfrm>
              <a:prstGeom prst="rect">
                <a:avLst/>
              </a:prstGeom>
              <a:noFill/>
            </p:spPr>
            <p:txBody>
              <a:bodyPr wrap="square" rtlCol="0">
                <a:spAutoFit/>
              </a:bodyPr>
              <a:lstStyle/>
              <a:p>
                <a:r>
                  <a:rPr lang="en-US" sz="1400" dirty="0" smtClean="0"/>
                  <a:t>  </a:t>
                </a:r>
                <a:r>
                  <a:rPr lang="en-US" sz="1600" dirty="0" smtClean="0"/>
                  <a:t>$90,000             new project amount</a:t>
                </a:r>
                <a:endParaRPr lang="en-US" sz="1600" dirty="0"/>
              </a:p>
            </p:txBody>
          </p:sp>
          <p:sp>
            <p:nvSpPr>
              <p:cNvPr id="20" name="TextBox 19"/>
              <p:cNvSpPr txBox="1"/>
              <p:nvPr/>
            </p:nvSpPr>
            <p:spPr>
              <a:xfrm>
                <a:off x="2133600" y="3959423"/>
                <a:ext cx="4267200" cy="347704"/>
              </a:xfrm>
              <a:prstGeom prst="rect">
                <a:avLst/>
              </a:prstGeom>
              <a:noFill/>
            </p:spPr>
            <p:txBody>
              <a:bodyPr wrap="square" rtlCol="0">
                <a:spAutoFit/>
              </a:bodyPr>
              <a:lstStyle/>
              <a:p>
                <a:r>
                  <a:rPr lang="en-US" sz="1600" u="sng" dirty="0" smtClean="0"/>
                  <a:t>x          .75</a:t>
                </a:r>
                <a:r>
                  <a:rPr lang="en-US" sz="1600" dirty="0" smtClean="0"/>
                  <a:t>            Federal cost share</a:t>
                </a:r>
                <a:endParaRPr lang="en-US" sz="1600" dirty="0"/>
              </a:p>
            </p:txBody>
          </p:sp>
          <p:sp>
            <p:nvSpPr>
              <p:cNvPr id="22" name="TextBox 21"/>
              <p:cNvSpPr txBox="1"/>
              <p:nvPr/>
            </p:nvSpPr>
            <p:spPr>
              <a:xfrm>
                <a:off x="2133600" y="4218801"/>
                <a:ext cx="4267200" cy="347704"/>
              </a:xfrm>
              <a:prstGeom prst="rect">
                <a:avLst/>
              </a:prstGeom>
              <a:noFill/>
            </p:spPr>
            <p:txBody>
              <a:bodyPr wrap="square" rtlCol="0">
                <a:spAutoFit/>
              </a:bodyPr>
              <a:lstStyle/>
              <a:p>
                <a:r>
                  <a:rPr lang="en-US" sz="1600" dirty="0" smtClean="0"/>
                  <a:t>  $67,500            </a:t>
                </a:r>
                <a:endParaRPr lang="en-US" sz="1600" dirty="0"/>
              </a:p>
            </p:txBody>
          </p:sp>
          <p:sp>
            <p:nvSpPr>
              <p:cNvPr id="23" name="TextBox 22"/>
              <p:cNvSpPr txBox="1"/>
              <p:nvPr/>
            </p:nvSpPr>
            <p:spPr>
              <a:xfrm>
                <a:off x="3276600" y="4227493"/>
                <a:ext cx="4191000" cy="1106332"/>
              </a:xfrm>
              <a:prstGeom prst="rect">
                <a:avLst/>
              </a:prstGeom>
              <a:noFill/>
            </p:spPr>
            <p:txBody>
              <a:bodyPr wrap="square" rtlCol="0">
                <a:spAutoFit/>
              </a:bodyPr>
              <a:lstStyle/>
              <a:p>
                <a:r>
                  <a:rPr lang="en-US" sz="1600" dirty="0" smtClean="0"/>
                  <a:t>maximum amount of Federal funds Applicant may receive. Applicant must spend at least $90,000 on the approved alternate projects to receive $67,500 of Federal funds. </a:t>
                </a:r>
                <a:endParaRPr lang="en-US" sz="1600" dirty="0"/>
              </a:p>
            </p:txBody>
          </p:sp>
        </p:grpSp>
      </p:grpSp>
      <p:sp>
        <p:nvSpPr>
          <p:cNvPr id="26" name="TextBox 25"/>
          <p:cNvSpPr txBox="1"/>
          <p:nvPr/>
        </p:nvSpPr>
        <p:spPr>
          <a:xfrm>
            <a:off x="609600" y="2188226"/>
            <a:ext cx="7924800" cy="923330"/>
          </a:xfrm>
          <a:prstGeom prst="rect">
            <a:avLst/>
          </a:prstGeom>
          <a:noFill/>
        </p:spPr>
        <p:txBody>
          <a:bodyPr wrap="square" rtlCol="0">
            <a:spAutoFit/>
          </a:bodyPr>
          <a:lstStyle/>
          <a:p>
            <a:pPr>
              <a:buFont typeface="Wingdings" pitchFamily="2" charset="2"/>
              <a:buChar char="§"/>
            </a:pPr>
            <a:r>
              <a:rPr lang="en-US" sz="1400" dirty="0"/>
              <a:t> </a:t>
            </a:r>
            <a:r>
              <a:rPr lang="en-US" b="1" u="sng" dirty="0" smtClean="0"/>
              <a:t>Example:</a:t>
            </a:r>
            <a:r>
              <a:rPr lang="en-US" dirty="0" smtClean="0"/>
              <a:t>  If an Applicant has an obligated project in the amount of $130,000 and applies to FEMA to complete an alternate project, the funding for that project would be adjusted as follows:</a:t>
            </a:r>
          </a:p>
        </p:txBody>
      </p:sp>
      <p:sp>
        <p:nvSpPr>
          <p:cNvPr id="29" name="TextBox 28"/>
          <p:cNvSpPr txBox="1"/>
          <p:nvPr/>
        </p:nvSpPr>
        <p:spPr>
          <a:xfrm>
            <a:off x="609600" y="1066800"/>
            <a:ext cx="7924800" cy="1200329"/>
          </a:xfrm>
          <a:prstGeom prst="rect">
            <a:avLst/>
          </a:prstGeom>
          <a:noFill/>
        </p:spPr>
        <p:txBody>
          <a:bodyPr wrap="square" rtlCol="0">
            <a:spAutoFit/>
          </a:bodyPr>
          <a:lstStyle/>
          <a:p>
            <a:pPr>
              <a:buFont typeface="Wingdings" pitchFamily="2" charset="2"/>
              <a:buChar char="§"/>
            </a:pPr>
            <a:r>
              <a:rPr lang="en-US" sz="1400" dirty="0"/>
              <a:t> </a:t>
            </a:r>
            <a:r>
              <a:rPr lang="en-US" dirty="0" smtClean="0"/>
              <a:t>Funds for alternate projects for publicly owned facilities are limited to 90% of the approved Federal share of the estimated eligible costs associated with repairing the damaged facility to its pre-disaster design, or 90% of the Federal share of actual costs of completing the alternate project, whichever is less.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720" y="5400783"/>
            <a:ext cx="1371600" cy="1375317"/>
          </a:xfrm>
          <a:prstGeom prst="rect">
            <a:avLst/>
          </a:prstGeom>
        </p:spPr>
      </p:pic>
    </p:spTree>
    <p:extLst>
      <p:ext uri="{BB962C8B-B14F-4D97-AF65-F5344CB8AC3E}">
        <p14:creationId xmlns:p14="http://schemas.microsoft.com/office/powerpoint/2010/main" val="36889656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76300" y="76200"/>
            <a:ext cx="7391400" cy="584775"/>
          </a:xfrm>
          <a:prstGeom prst="rect">
            <a:avLst/>
          </a:prstGeom>
          <a:noFill/>
        </p:spPr>
        <p:txBody>
          <a:bodyPr wrap="square" rtlCol="0">
            <a:spAutoFit/>
          </a:bodyPr>
          <a:lstStyle/>
          <a:p>
            <a:pPr algn="ctr"/>
            <a:r>
              <a:rPr lang="en-US" sz="3200" u="sng" dirty="0" smtClean="0">
                <a:solidFill>
                  <a:schemeClr val="bg1"/>
                </a:solidFill>
              </a:rPr>
              <a:t>Funding Options: Mitigation Projects</a:t>
            </a:r>
            <a:endParaRPr lang="en-US" sz="3200" u="sng"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4116232357"/>
              </p:ext>
            </p:extLst>
          </p:nvPr>
        </p:nvGraphicFramePr>
        <p:xfrm>
          <a:off x="1038224" y="2233745"/>
          <a:ext cx="7067551" cy="3901440"/>
        </p:xfrm>
        <a:graphic>
          <a:graphicData uri="http://schemas.openxmlformats.org/drawingml/2006/table">
            <a:tbl>
              <a:tblPr firstRow="1" bandRow="1">
                <a:tableStyleId>{5C22544A-7EE6-4342-B048-85BDC9FD1C3A}</a:tableStyleId>
              </a:tblPr>
              <a:tblGrid>
                <a:gridCol w="4359424">
                  <a:extLst>
                    <a:ext uri="{9D8B030D-6E8A-4147-A177-3AD203B41FA5}">
                      <a16:colId xmlns:a16="http://schemas.microsoft.com/office/drawing/2014/main" val="20000"/>
                    </a:ext>
                  </a:extLst>
                </a:gridCol>
                <a:gridCol w="2708127">
                  <a:extLst>
                    <a:ext uri="{9D8B030D-6E8A-4147-A177-3AD203B41FA5}">
                      <a16:colId xmlns:a16="http://schemas.microsoft.com/office/drawing/2014/main" val="20001"/>
                    </a:ext>
                  </a:extLst>
                </a:gridCol>
              </a:tblGrid>
              <a:tr h="279883">
                <a:tc>
                  <a:txBody>
                    <a:bodyPr/>
                    <a:lstStyle/>
                    <a:p>
                      <a:r>
                        <a:rPr lang="en-US" sz="1600" dirty="0" smtClean="0"/>
                        <a:t>404 Hazard</a:t>
                      </a:r>
                      <a:r>
                        <a:rPr lang="en-US" sz="1600" baseline="0" dirty="0" smtClean="0"/>
                        <a:t> Mitigation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406 Hazard Mitigation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8003">
                <a:tc>
                  <a:txBody>
                    <a:bodyPr/>
                    <a:lstStyle/>
                    <a:p>
                      <a:r>
                        <a:rPr lang="en-US" sz="1400" dirty="0" smtClean="0"/>
                        <a:t>Separate program run by</a:t>
                      </a:r>
                      <a:r>
                        <a:rPr lang="en-US" sz="1400" baseline="0" dirty="0" smtClean="0"/>
                        <a:t> the State.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smtClean="0"/>
                        <a:t>Implemented through the PA Program.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1843">
                <a:tc>
                  <a:txBody>
                    <a:bodyPr/>
                    <a:lstStyle/>
                    <a:p>
                      <a:r>
                        <a:rPr lang="en-US" sz="1400" dirty="0" smtClean="0"/>
                        <a:t>Applies to structural measures and to non-structural measures (such as planning, property acquisition, drainage projects).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Applies</a:t>
                      </a:r>
                      <a:r>
                        <a:rPr lang="en-US" sz="1400" baseline="0" dirty="0" smtClean="0"/>
                        <a:t> only to structural measures and does not apply to buyouts.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7523">
                <a:tc>
                  <a:txBody>
                    <a:bodyPr/>
                    <a:lstStyle/>
                    <a:p>
                      <a:r>
                        <a:rPr lang="en-US" sz="1400" dirty="0" smtClean="0"/>
                        <a:t>Applies throughout</a:t>
                      </a:r>
                      <a:r>
                        <a:rPr lang="en-US" sz="1400" baseline="0" dirty="0" smtClean="0"/>
                        <a:t> the State in most disasters.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Must</a:t>
                      </a:r>
                      <a:r>
                        <a:rPr lang="en-US" sz="1400" baseline="0" dirty="0" smtClean="0"/>
                        <a:t> apply to the damaged element of the facility.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33244">
                <a:tc>
                  <a:txBody>
                    <a:bodyPr/>
                    <a:lstStyle/>
                    <a:p>
                      <a:r>
                        <a:rPr lang="en-US" sz="1400" dirty="0" smtClean="0"/>
                        <a:t>The formula for calculating the HMGP allocation</a:t>
                      </a:r>
                      <a:r>
                        <a:rPr lang="en-US" sz="1400" baseline="0" dirty="0" smtClean="0"/>
                        <a:t> for States with a standard State mitigation plan is based on 15% of the first </a:t>
                      </a:r>
                    </a:p>
                    <a:p>
                      <a:r>
                        <a:rPr lang="en-US" sz="1400" baseline="0" dirty="0" smtClean="0"/>
                        <a:t>$2 billion of estimated aggregate amounts of disaster assistance. For amounts greater than $2 billion, a sliding scale is used to make allocation determinations. States with enhanced mitigation plans are eligible for a 20% HMGP formula.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No program-wide</a:t>
                      </a:r>
                      <a:r>
                        <a:rPr lang="en-US" sz="1400" baseline="0" dirty="0" smtClean="0"/>
                        <a:t> limits on funds, but each project must be cost-effective and approved by FEMA.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5" name="TextBox 14"/>
          <p:cNvSpPr txBox="1"/>
          <p:nvPr/>
        </p:nvSpPr>
        <p:spPr>
          <a:xfrm>
            <a:off x="623131" y="896034"/>
            <a:ext cx="8382000" cy="646331"/>
          </a:xfrm>
          <a:prstGeom prst="rect">
            <a:avLst/>
          </a:prstGeom>
          <a:noFill/>
        </p:spPr>
        <p:txBody>
          <a:bodyPr wrap="square" rtlCol="0">
            <a:spAutoFit/>
          </a:bodyPr>
          <a:lstStyle/>
          <a:p>
            <a:pPr>
              <a:buFont typeface="Wingdings" pitchFamily="2" charset="2"/>
              <a:buChar char="§"/>
            </a:pPr>
            <a:r>
              <a:rPr lang="en-US" sz="1400" dirty="0"/>
              <a:t> </a:t>
            </a:r>
            <a:r>
              <a:rPr lang="en-US" b="1" u="sng" dirty="0" smtClean="0"/>
              <a:t>Hazard Mitigation</a:t>
            </a:r>
            <a:r>
              <a:rPr lang="en-US" dirty="0" smtClean="0"/>
              <a:t>: cost effective action taken to prevent or reduce the threat of future damage to a facility. </a:t>
            </a:r>
          </a:p>
        </p:txBody>
      </p:sp>
      <p:sp>
        <p:nvSpPr>
          <p:cNvPr id="16" name="TextBox 15"/>
          <p:cNvSpPr txBox="1"/>
          <p:nvPr/>
        </p:nvSpPr>
        <p:spPr>
          <a:xfrm>
            <a:off x="1371600" y="1410888"/>
            <a:ext cx="7315200" cy="877163"/>
          </a:xfrm>
          <a:prstGeom prst="rect">
            <a:avLst/>
          </a:prstGeom>
          <a:noFill/>
        </p:spPr>
        <p:txBody>
          <a:bodyPr wrap="square" rtlCol="0">
            <a:spAutoFit/>
          </a:bodyPr>
          <a:lstStyle/>
          <a:p>
            <a:pPr>
              <a:buFont typeface="Wingdings" pitchFamily="2" charset="2"/>
              <a:buChar char="§"/>
            </a:pPr>
            <a:r>
              <a:rPr lang="en-US" sz="1700" dirty="0"/>
              <a:t> </a:t>
            </a:r>
            <a:r>
              <a:rPr lang="en-US" sz="1700" dirty="0" smtClean="0"/>
              <a:t>The Stafford Act provides for two types of funding for hazard mitigation programs: statewide mitigation programs (404) and mitigation for disaster-damages facilities (406).</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721" y="5403648"/>
            <a:ext cx="1367893" cy="1371600"/>
          </a:xfrm>
          <a:prstGeom prst="rect">
            <a:avLst/>
          </a:prstGeom>
        </p:spPr>
      </p:pic>
    </p:spTree>
    <p:extLst>
      <p:ext uri="{BB962C8B-B14F-4D97-AF65-F5344CB8AC3E}">
        <p14:creationId xmlns:p14="http://schemas.microsoft.com/office/powerpoint/2010/main" val="19140750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3" y="5199962"/>
            <a:ext cx="1453280" cy="14572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949" y="508943"/>
            <a:ext cx="3657953" cy="2394180"/>
          </a:xfrm>
          <a:prstGeom prst="rect">
            <a:avLst/>
          </a:prstGeom>
        </p:spPr>
      </p:pic>
      <p:sp>
        <p:nvSpPr>
          <p:cNvPr id="10" name="Title 1"/>
          <p:cNvSpPr>
            <a:spLocks noGrp="1"/>
          </p:cNvSpPr>
          <p:nvPr>
            <p:ph type="ctrTitle"/>
          </p:nvPr>
        </p:nvSpPr>
        <p:spPr>
          <a:xfrm>
            <a:off x="105877" y="3356580"/>
            <a:ext cx="8932245" cy="2571991"/>
          </a:xfrm>
        </p:spPr>
        <p:txBody>
          <a:bodyPr anchor="t">
            <a:normAutofit fontScale="90000"/>
          </a:bodyPr>
          <a:lstStyle/>
          <a:p>
            <a:r>
              <a:rPr lang="en-US" sz="3600" b="1" dirty="0">
                <a:latin typeface="Arial" panose="020B0604020202020204" pitchFamily="34" charset="0"/>
                <a:cs typeface="Arial" panose="020B0604020202020204" pitchFamily="34" charset="0"/>
              </a:rPr>
              <a:t>Debris and Special Considerations Program</a:t>
            </a:r>
            <a:br>
              <a:rPr lang="en-US" sz="3600" b="1" dirty="0">
                <a:latin typeface="Arial" panose="020B0604020202020204" pitchFamily="34" charset="0"/>
                <a:cs typeface="Arial" panose="020B0604020202020204" pitchFamily="34" charset="0"/>
              </a:rPr>
            </a:br>
            <a:r>
              <a:rPr lang="en-US" sz="4400" dirty="0" smtClean="0"/>
              <a:t/>
            </a:r>
            <a:br>
              <a:rPr lang="en-US" sz="4400" dirty="0" smtClean="0"/>
            </a:br>
            <a:r>
              <a:rPr lang="en-US" sz="3600" b="1" dirty="0" smtClean="0">
                <a:latin typeface="Arial" panose="020B0604020202020204" pitchFamily="34" charset="0"/>
                <a:cs typeface="Arial" panose="020B0604020202020204" pitchFamily="34" charset="0"/>
              </a:rPr>
              <a:t>Applicant </a:t>
            </a:r>
            <a:r>
              <a:rPr lang="en-US" sz="3600" b="1" dirty="0">
                <a:latin typeface="Arial" panose="020B0604020202020204" pitchFamily="34" charset="0"/>
                <a:cs typeface="Arial" panose="020B0604020202020204" pitchFamily="34" charset="0"/>
              </a:rPr>
              <a:t>Briefing</a:t>
            </a:r>
            <a:br>
              <a:rPr lang="en-US" sz="3600" b="1" dirty="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dirty="0"/>
              <a:t/>
            </a:r>
            <a:br>
              <a:rPr lang="en-US" sz="4400" dirty="0"/>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8162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75633"/>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271" y="5479310"/>
            <a:ext cx="1361589" cy="136527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949" y="508943"/>
            <a:ext cx="3657953" cy="2394180"/>
          </a:xfrm>
          <a:prstGeom prst="rect">
            <a:avLst/>
          </a:prstGeom>
        </p:spPr>
      </p:pic>
      <p:sp>
        <p:nvSpPr>
          <p:cNvPr id="10" name="Title 1"/>
          <p:cNvSpPr>
            <a:spLocks noGrp="1"/>
          </p:cNvSpPr>
          <p:nvPr>
            <p:ph type="ctrTitle"/>
          </p:nvPr>
        </p:nvSpPr>
        <p:spPr>
          <a:xfrm>
            <a:off x="105877" y="3328854"/>
            <a:ext cx="8932245" cy="1955503"/>
          </a:xfrm>
        </p:spPr>
        <p:txBody>
          <a:bodyPr anchor="t">
            <a:normAutofit/>
          </a:bodyPr>
          <a:lstStyle/>
          <a:p>
            <a:r>
              <a:rPr lang="en-US" sz="3600" b="1" dirty="0" smtClean="0">
                <a:latin typeface="Arial" panose="020B0604020202020204" pitchFamily="34" charset="0"/>
                <a:cs typeface="Arial" panose="020B0604020202020204" pitchFamily="34" charset="0"/>
              </a:rPr>
              <a:t>Debris Management</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and</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Monitoring</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177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lstStyle/>
          <a:p>
            <a:r>
              <a:rPr lang="en-US" b="1" cap="all" dirty="0" smtClean="0">
                <a:solidFill>
                  <a:schemeClr val="bg1"/>
                </a:solidFill>
                <a:latin typeface="+mn-lt"/>
              </a:rPr>
              <a:t>Debris</a:t>
            </a:r>
            <a:endParaRPr lang="en-US"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3" y="5199962"/>
            <a:ext cx="1453280" cy="1457218"/>
          </a:xfrm>
          <a:prstGeom prst="rect">
            <a:avLst/>
          </a:prstGeom>
        </p:spPr>
      </p:pic>
      <p:sp>
        <p:nvSpPr>
          <p:cNvPr id="6" name="TextBox 5"/>
          <p:cNvSpPr txBox="1"/>
          <p:nvPr/>
        </p:nvSpPr>
        <p:spPr>
          <a:xfrm>
            <a:off x="303513" y="1054350"/>
            <a:ext cx="8638356" cy="5293757"/>
          </a:xfrm>
          <a:prstGeom prst="rect">
            <a:avLst/>
          </a:prstGeom>
          <a:noFill/>
        </p:spPr>
        <p:txBody>
          <a:bodyPr wrap="square" rtlCol="0">
            <a:spAutoFit/>
          </a:bodyPr>
          <a:lstStyle/>
          <a:p>
            <a:r>
              <a:rPr lang="en-US" sz="2800" b="1" dirty="0" smtClean="0"/>
              <a:t>DEBRIS MANAGEMENT:</a:t>
            </a:r>
          </a:p>
          <a:p>
            <a:endParaRPr lang="en-US" sz="1400" dirty="0"/>
          </a:p>
          <a:p>
            <a:pPr marL="342900" indent="-342900">
              <a:buFont typeface="Arial" panose="020B0604020202020204" pitchFamily="34" charset="0"/>
              <a:buChar char="•"/>
            </a:pPr>
            <a:r>
              <a:rPr lang="en-US" sz="3200" dirty="0" smtClean="0"/>
              <a:t>Use of FDEP Pre-Authorized DDMS is approved by the FDEP EFO</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3200" dirty="0" smtClean="0"/>
              <a:t>FDEP must be notified as soon as you begin using the Pre-Authorized DDMS </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3200" dirty="0" smtClean="0"/>
              <a:t>Document commencement of debris removal</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3200" dirty="0" smtClean="0"/>
              <a:t>FEMA requires detailed documentation of all debris operations</a:t>
            </a:r>
          </a:p>
          <a:p>
            <a:endParaRPr lang="en-US" sz="2400" dirty="0" smtClean="0"/>
          </a:p>
          <a:p>
            <a:endParaRPr lang="en-US" sz="2400" dirty="0"/>
          </a:p>
        </p:txBody>
      </p:sp>
    </p:spTree>
    <p:extLst>
      <p:ext uri="{BB962C8B-B14F-4D97-AF65-F5344CB8AC3E}">
        <p14:creationId xmlns:p14="http://schemas.microsoft.com/office/powerpoint/2010/main" val="15205581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lstStyle/>
          <a:p>
            <a:r>
              <a:rPr lang="en-US" b="1" cap="all" dirty="0" smtClean="0">
                <a:solidFill>
                  <a:schemeClr val="bg1"/>
                </a:solidFill>
                <a:latin typeface="+mn-lt"/>
              </a:rPr>
              <a:t>Debris</a:t>
            </a:r>
            <a:endParaRPr lang="en-US"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1051" y="5532834"/>
            <a:ext cx="1294684" cy="1298192"/>
          </a:xfrm>
          <a:prstGeom prst="rect">
            <a:avLst/>
          </a:prstGeom>
        </p:spPr>
      </p:pic>
      <p:sp>
        <p:nvSpPr>
          <p:cNvPr id="6" name="TextBox 5"/>
          <p:cNvSpPr txBox="1"/>
          <p:nvPr/>
        </p:nvSpPr>
        <p:spPr>
          <a:xfrm>
            <a:off x="178385" y="907586"/>
            <a:ext cx="8763484" cy="5262979"/>
          </a:xfrm>
          <a:prstGeom prst="rect">
            <a:avLst/>
          </a:prstGeom>
          <a:noFill/>
        </p:spPr>
        <p:txBody>
          <a:bodyPr wrap="square" rtlCol="0">
            <a:spAutoFit/>
          </a:bodyPr>
          <a:lstStyle/>
          <a:p>
            <a:r>
              <a:rPr lang="en-US" sz="2800" b="1" dirty="0" smtClean="0"/>
              <a:t>DEBRIS MANAGEMENT:</a:t>
            </a:r>
          </a:p>
          <a:p>
            <a:endParaRPr lang="en-US" sz="14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3600" dirty="0" smtClean="0"/>
              <a:t>Reduction by burning - FEMA requires a burn authorization from the FDOF</a:t>
            </a:r>
          </a:p>
          <a:p>
            <a:pPr marL="342900" indent="-342900">
              <a:buFont typeface="Arial" panose="020B0604020202020204" pitchFamily="34" charset="0"/>
              <a:buChar char="•"/>
            </a:pPr>
            <a:endParaRPr lang="en-US" sz="900" dirty="0" smtClean="0"/>
          </a:p>
          <a:p>
            <a:pPr marL="342900" indent="-342900">
              <a:buFont typeface="Arial" panose="020B0604020202020204" pitchFamily="34" charset="0"/>
              <a:buChar char="•"/>
            </a:pPr>
            <a:r>
              <a:rPr lang="en-US" sz="3600" dirty="0" smtClean="0"/>
              <a:t>Final disposal of debris must be documented</a:t>
            </a:r>
          </a:p>
          <a:p>
            <a:pPr marL="342900" indent="-342900">
              <a:buFont typeface="Arial" panose="020B0604020202020204" pitchFamily="34" charset="0"/>
              <a:buChar char="•"/>
            </a:pPr>
            <a:endParaRPr lang="en-US" sz="900" dirty="0" smtClean="0"/>
          </a:p>
          <a:p>
            <a:pPr marL="342900" indent="-342900">
              <a:buFont typeface="Arial" panose="020B0604020202020204" pitchFamily="34" charset="0"/>
              <a:buChar char="•"/>
            </a:pPr>
            <a:r>
              <a:rPr lang="en-US" sz="3600" dirty="0" smtClean="0"/>
              <a:t>FDEP site closure inspection letter is required by FEMA</a:t>
            </a:r>
          </a:p>
          <a:p>
            <a:endParaRPr lang="en-US" sz="2800" dirty="0" smtClean="0"/>
          </a:p>
          <a:p>
            <a:endParaRPr lang="en-US" sz="2400" dirty="0"/>
          </a:p>
        </p:txBody>
      </p:sp>
    </p:spTree>
    <p:extLst>
      <p:ext uri="{BB962C8B-B14F-4D97-AF65-F5344CB8AC3E}">
        <p14:creationId xmlns:p14="http://schemas.microsoft.com/office/powerpoint/2010/main" val="15956457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lstStyle/>
          <a:p>
            <a:r>
              <a:rPr lang="en-US" b="1" cap="all" dirty="0" smtClean="0">
                <a:solidFill>
                  <a:schemeClr val="bg1"/>
                </a:solidFill>
                <a:latin typeface="+mn-lt"/>
              </a:rPr>
              <a:t>Debris</a:t>
            </a:r>
            <a:endParaRPr lang="en-US"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256" y="5487521"/>
            <a:ext cx="1287355" cy="1290843"/>
          </a:xfrm>
          <a:prstGeom prst="rect">
            <a:avLst/>
          </a:prstGeom>
        </p:spPr>
      </p:pic>
      <p:sp>
        <p:nvSpPr>
          <p:cNvPr id="6" name="TextBox 5"/>
          <p:cNvSpPr txBox="1"/>
          <p:nvPr/>
        </p:nvSpPr>
        <p:spPr>
          <a:xfrm>
            <a:off x="305718" y="1054350"/>
            <a:ext cx="8638356" cy="5161677"/>
          </a:xfrm>
          <a:prstGeom prst="rect">
            <a:avLst/>
          </a:prstGeom>
          <a:noFill/>
        </p:spPr>
        <p:txBody>
          <a:bodyPr wrap="square" rtlCol="0">
            <a:normAutofit/>
          </a:bodyPr>
          <a:lstStyle/>
          <a:p>
            <a:r>
              <a:rPr lang="en-US" sz="3600" b="1" dirty="0" smtClean="0"/>
              <a:t>DOCUMENTATION:</a:t>
            </a:r>
          </a:p>
          <a:p>
            <a:endParaRPr lang="en-US" sz="800" dirty="0" smtClean="0"/>
          </a:p>
          <a:p>
            <a:pPr marL="342900" indent="-342900">
              <a:buFont typeface="Arial" panose="020B0604020202020204" pitchFamily="34" charset="0"/>
              <a:buChar char="•"/>
            </a:pPr>
            <a:r>
              <a:rPr lang="en-US" sz="3200" dirty="0" smtClean="0"/>
              <a:t>FDEP Pre-Authorized DDMS letter</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3200" dirty="0" smtClean="0"/>
              <a:t>FDEP acknowledgement of use of DDMS</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3200" dirty="0" smtClean="0"/>
              <a:t>Burn authorization from the FDOF</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3200" dirty="0" smtClean="0"/>
              <a:t>FDEP site closure inspection letter</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3200" dirty="0" smtClean="0"/>
              <a:t>Debris Removal Contract</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3200" dirty="0" smtClean="0"/>
              <a:t>Debris Monitoring Contract</a:t>
            </a:r>
          </a:p>
          <a:p>
            <a:endParaRPr lang="en-US" sz="2400" dirty="0"/>
          </a:p>
        </p:txBody>
      </p:sp>
    </p:spTree>
    <p:extLst>
      <p:ext uri="{BB962C8B-B14F-4D97-AF65-F5344CB8AC3E}">
        <p14:creationId xmlns:p14="http://schemas.microsoft.com/office/powerpoint/2010/main" val="12565803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541886" y="420204"/>
            <a:ext cx="4060228" cy="2660653"/>
          </a:xfrm>
          <a:prstGeom prst="rect">
            <a:avLst/>
          </a:prstGeom>
        </p:spPr>
      </p:pic>
      <p:sp>
        <p:nvSpPr>
          <p:cNvPr id="9" name="TextBox 8"/>
          <p:cNvSpPr txBox="1"/>
          <p:nvPr/>
        </p:nvSpPr>
        <p:spPr>
          <a:xfrm>
            <a:off x="173254" y="3485118"/>
            <a:ext cx="8807116" cy="1323439"/>
          </a:xfrm>
          <a:prstGeom prst="rect">
            <a:avLst/>
          </a:prstGeom>
          <a:noFill/>
        </p:spPr>
        <p:txBody>
          <a:bodyPr wrap="square" rtlCol="0">
            <a:spAutoFit/>
          </a:bodyPr>
          <a:lstStyle/>
          <a:p>
            <a:pPr algn="ctr"/>
            <a:r>
              <a:rPr lang="en-US" sz="4000" b="1" dirty="0">
                <a:solidFill>
                  <a:prstClr val="black"/>
                </a:solidFill>
                <a:latin typeface="Arial" panose="020B0604020202020204" pitchFamily="34" charset="0"/>
                <a:ea typeface="+mj-ea"/>
                <a:cs typeface="Arial" panose="020B0604020202020204" pitchFamily="34" charset="0"/>
              </a:rPr>
              <a:t>FEMA </a:t>
            </a:r>
            <a:r>
              <a:rPr lang="en-US" sz="4000" b="1" dirty="0" smtClean="0">
                <a:solidFill>
                  <a:prstClr val="black"/>
                </a:solidFill>
                <a:latin typeface="Arial" panose="020B0604020202020204" pitchFamily="34" charset="0"/>
                <a:ea typeface="+mj-ea"/>
                <a:cs typeface="Arial" panose="020B0604020202020204" pitchFamily="34" charset="0"/>
              </a:rPr>
              <a:t>Supercircular - Procurement 2CFR Part 200</a:t>
            </a:r>
            <a:endParaRPr lang="en-US" sz="1200" b="1" dirty="0"/>
          </a:p>
        </p:txBody>
      </p:sp>
      <p:pic>
        <p:nvPicPr>
          <p:cNvPr id="2" name="Picture 1"/>
          <p:cNvPicPr>
            <a:picLocks noChangeAspect="1"/>
          </p:cNvPicPr>
          <p:nvPr/>
        </p:nvPicPr>
        <p:blipFill>
          <a:blip r:embed="rId4"/>
          <a:stretch>
            <a:fillRect/>
          </a:stretch>
        </p:blipFill>
        <p:spPr>
          <a:xfrm>
            <a:off x="7292523" y="5510752"/>
            <a:ext cx="1293212" cy="1293212"/>
          </a:xfrm>
          <a:prstGeom prst="rect">
            <a:avLst/>
          </a:prstGeom>
        </p:spPr>
      </p:pic>
    </p:spTree>
    <p:extLst>
      <p:ext uri="{BB962C8B-B14F-4D97-AF65-F5344CB8AC3E}">
        <p14:creationId xmlns:p14="http://schemas.microsoft.com/office/powerpoint/2010/main" val="281191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2677180"/>
            <a:ext cx="7391400" cy="1015663"/>
          </a:xfrm>
          <a:prstGeom prst="rect">
            <a:avLst/>
          </a:prstGeom>
          <a:noFill/>
        </p:spPr>
        <p:txBody>
          <a:bodyPr wrap="square" rtlCol="0">
            <a:spAutoFit/>
          </a:bodyPr>
          <a:lstStyle/>
          <a:p>
            <a:pPr algn="ctr"/>
            <a:r>
              <a:rPr lang="en-US" sz="6000" dirty="0" smtClean="0"/>
              <a:t>Eligibility</a:t>
            </a:r>
            <a:endParaRPr lang="en-US" sz="6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5" y="5404104"/>
            <a:ext cx="1367893" cy="1371600"/>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normAutofit/>
          </a:bodyPr>
          <a:lstStyle/>
          <a:p>
            <a:r>
              <a:rPr lang="en-US" sz="5400" b="1" cap="all" dirty="0" smtClean="0">
                <a:solidFill>
                  <a:schemeClr val="bg1"/>
                </a:solidFill>
                <a:latin typeface="+mn-lt"/>
              </a:rPr>
              <a:t>Procurement</a:t>
            </a:r>
            <a:endParaRPr lang="en-US" sz="54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436" y="5477882"/>
            <a:ext cx="1313464" cy="1317023"/>
          </a:xfrm>
          <a:prstGeom prst="rect">
            <a:avLst/>
          </a:prstGeom>
        </p:spPr>
      </p:pic>
      <p:sp>
        <p:nvSpPr>
          <p:cNvPr id="6" name="TextBox 5"/>
          <p:cNvSpPr txBox="1"/>
          <p:nvPr/>
        </p:nvSpPr>
        <p:spPr>
          <a:xfrm>
            <a:off x="305718" y="953242"/>
            <a:ext cx="8638356" cy="5161677"/>
          </a:xfrm>
          <a:prstGeom prst="rect">
            <a:avLst/>
          </a:prstGeom>
          <a:noFill/>
        </p:spPr>
        <p:txBody>
          <a:bodyPr wrap="square" rtlCol="0">
            <a:normAutofit/>
          </a:bodyPr>
          <a:lstStyle/>
          <a:p>
            <a:endParaRPr lang="en-US" sz="2400" dirty="0"/>
          </a:p>
        </p:txBody>
      </p:sp>
      <p:sp>
        <p:nvSpPr>
          <p:cNvPr id="8" name="TextBox 7"/>
          <p:cNvSpPr txBox="1"/>
          <p:nvPr/>
        </p:nvSpPr>
        <p:spPr>
          <a:xfrm>
            <a:off x="182880" y="1093503"/>
            <a:ext cx="8761194" cy="4963257"/>
          </a:xfrm>
          <a:prstGeom prst="rect">
            <a:avLst/>
          </a:prstGeom>
          <a:noFill/>
        </p:spPr>
        <p:txBody>
          <a:bodyPr wrap="square" rtlCol="0">
            <a:normAutofit/>
          </a:bodyPr>
          <a:lstStyle/>
          <a:p>
            <a:pPr marL="171450" indent="-171450">
              <a:buFont typeface="Arial" panose="020B0604020202020204" pitchFamily="34" charset="0"/>
              <a:buChar char="•"/>
            </a:pPr>
            <a:endParaRPr lang="en-US" sz="900" dirty="0" smtClean="0"/>
          </a:p>
          <a:p>
            <a:pPr marL="457200" indent="-457200">
              <a:buFont typeface="Arial" panose="020B0604020202020204" pitchFamily="34" charset="0"/>
              <a:buChar char="•"/>
            </a:pPr>
            <a:r>
              <a:rPr lang="en-US" sz="3000" dirty="0" smtClean="0"/>
              <a:t>All new procurements must </a:t>
            </a:r>
            <a:r>
              <a:rPr lang="en-US" sz="3000" dirty="0"/>
              <a:t>be thoroughly documented and be consistent with 2 CFR Part 200.317-.</a:t>
            </a:r>
            <a:r>
              <a:rPr lang="en-US" sz="3000" dirty="0" smtClean="0"/>
              <a:t>326 </a:t>
            </a:r>
            <a:r>
              <a:rPr lang="en-US" sz="3000" dirty="0"/>
              <a:t>and Appendix </a:t>
            </a:r>
            <a:r>
              <a:rPr lang="en-US" sz="3000" dirty="0" smtClean="0"/>
              <a:t>200</a:t>
            </a:r>
          </a:p>
          <a:p>
            <a:pPr marL="171450" indent="-171450">
              <a:buFont typeface="Arial" panose="020B0604020202020204" pitchFamily="34" charset="0"/>
              <a:buChar char="•"/>
            </a:pPr>
            <a:endParaRPr lang="en-US" sz="900" dirty="0" smtClean="0"/>
          </a:p>
          <a:p>
            <a:pPr marL="171450" indent="-171450">
              <a:buFont typeface="Arial" panose="020B0604020202020204" pitchFamily="34" charset="0"/>
              <a:buChar char="•"/>
            </a:pPr>
            <a:endParaRPr lang="en-US" sz="800" dirty="0"/>
          </a:p>
          <a:p>
            <a:pPr marL="457200" indent="-457200">
              <a:buFont typeface="Arial" panose="020B0604020202020204" pitchFamily="34" charset="0"/>
              <a:buChar char="•"/>
            </a:pPr>
            <a:r>
              <a:rPr lang="en-US" sz="3000" dirty="0" smtClean="0"/>
              <a:t>2 CFR Part 200.318(a) -</a:t>
            </a:r>
            <a:r>
              <a:rPr lang="en-US" sz="3000" dirty="0"/>
              <a:t> </a:t>
            </a:r>
            <a:r>
              <a:rPr lang="en-US" sz="3000" b="1" dirty="0"/>
              <a:t> </a:t>
            </a:r>
            <a:r>
              <a:rPr lang="en-US" sz="3000" dirty="0" smtClean="0"/>
              <a:t>The </a:t>
            </a:r>
            <a:r>
              <a:rPr lang="en-US" sz="3000" dirty="0"/>
              <a:t>non-Federal entity must use its own documented procurement procedures which reflect applicable State, local and tribal laws and regulations, provided that the procurements conform to applicable Federal law and the standards identified in this part.</a:t>
            </a:r>
          </a:p>
          <a:p>
            <a:pPr marL="457200" indent="-457200">
              <a:buFont typeface="Arial" panose="020B0604020202020204" pitchFamily="34" charset="0"/>
              <a:buChar char="•"/>
            </a:pPr>
            <a:endParaRPr lang="en-US" sz="3000" dirty="0"/>
          </a:p>
          <a:p>
            <a:endParaRPr lang="en-US" sz="800" dirty="0"/>
          </a:p>
        </p:txBody>
      </p:sp>
    </p:spTree>
    <p:extLst>
      <p:ext uri="{BB962C8B-B14F-4D97-AF65-F5344CB8AC3E}">
        <p14:creationId xmlns:p14="http://schemas.microsoft.com/office/powerpoint/2010/main" val="40795037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normAutofit/>
          </a:bodyPr>
          <a:lstStyle/>
          <a:p>
            <a:r>
              <a:rPr lang="en-US" sz="4800" b="1" cap="all" dirty="0" smtClean="0">
                <a:solidFill>
                  <a:schemeClr val="bg1"/>
                </a:solidFill>
                <a:latin typeface="+mn-lt"/>
              </a:rPr>
              <a:t>Procurement </a:t>
            </a:r>
            <a:r>
              <a:rPr lang="en-US" sz="4000" b="1" dirty="0" smtClean="0">
                <a:solidFill>
                  <a:schemeClr val="bg1"/>
                </a:solidFill>
                <a:latin typeface="+mn-lt"/>
              </a:rPr>
              <a:t>(Cont’d)</a:t>
            </a:r>
            <a:endParaRPr lang="en-US" sz="4000" b="1"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9648" y="5499947"/>
            <a:ext cx="1274963" cy="1278418"/>
          </a:xfrm>
          <a:prstGeom prst="rect">
            <a:avLst/>
          </a:prstGeom>
        </p:spPr>
      </p:pic>
      <p:sp>
        <p:nvSpPr>
          <p:cNvPr id="6" name="TextBox 5"/>
          <p:cNvSpPr txBox="1"/>
          <p:nvPr/>
        </p:nvSpPr>
        <p:spPr>
          <a:xfrm>
            <a:off x="305718" y="953242"/>
            <a:ext cx="8638356" cy="5161677"/>
          </a:xfrm>
          <a:prstGeom prst="rect">
            <a:avLst/>
          </a:prstGeom>
          <a:noFill/>
        </p:spPr>
        <p:txBody>
          <a:bodyPr wrap="square" rtlCol="0">
            <a:normAutofit/>
          </a:bodyPr>
          <a:lstStyle/>
          <a:p>
            <a:endParaRPr lang="en-US" sz="2400" dirty="0"/>
          </a:p>
        </p:txBody>
      </p:sp>
      <p:sp>
        <p:nvSpPr>
          <p:cNvPr id="8" name="TextBox 7"/>
          <p:cNvSpPr txBox="1"/>
          <p:nvPr/>
        </p:nvSpPr>
        <p:spPr>
          <a:xfrm>
            <a:off x="305718" y="1054350"/>
            <a:ext cx="8638356" cy="5002410"/>
          </a:xfrm>
          <a:prstGeom prst="rect">
            <a:avLst/>
          </a:prstGeom>
          <a:noFill/>
        </p:spPr>
        <p:txBody>
          <a:bodyPr wrap="square" rtlCol="0">
            <a:normAutofit fontScale="92500" lnSpcReduction="20000"/>
          </a:bodyPr>
          <a:lstStyle/>
          <a:p>
            <a:pPr marL="457200" indent="-457200">
              <a:buFont typeface="Arial" panose="020B0604020202020204" pitchFamily="34" charset="0"/>
              <a:buChar char="•"/>
            </a:pPr>
            <a:endParaRPr lang="en-US" sz="900" dirty="0" smtClean="0"/>
          </a:p>
          <a:p>
            <a:pPr marL="457200" indent="-457200">
              <a:buFont typeface="Arial" panose="020B0604020202020204" pitchFamily="34" charset="0"/>
              <a:buChar char="•"/>
            </a:pPr>
            <a:r>
              <a:rPr lang="en-US" sz="3000" dirty="0" smtClean="0"/>
              <a:t>2 </a:t>
            </a:r>
            <a:r>
              <a:rPr lang="en-US" sz="3000" dirty="0"/>
              <a:t>CFR Part </a:t>
            </a:r>
            <a:r>
              <a:rPr lang="en-US" sz="3000" dirty="0" smtClean="0"/>
              <a:t>200.319(a</a:t>
            </a:r>
            <a:r>
              <a:rPr lang="en-US" sz="3000" dirty="0"/>
              <a:t>) </a:t>
            </a:r>
            <a:r>
              <a:rPr lang="en-US" sz="3000" dirty="0" smtClean="0"/>
              <a:t>– The </a:t>
            </a:r>
            <a:r>
              <a:rPr lang="en-US" sz="3000" dirty="0"/>
              <a:t>non-Federal entity must conduct procurements in a manner that prohibits the use of statutorily or </a:t>
            </a:r>
            <a:r>
              <a:rPr lang="en-US" sz="3000" dirty="0" smtClean="0"/>
              <a:t>administratively </a:t>
            </a:r>
            <a:r>
              <a:rPr lang="en-US" sz="3000" dirty="0"/>
              <a:t>imposed state, local, or tribal geographical preferences in the evaluation of bids or </a:t>
            </a:r>
            <a:r>
              <a:rPr lang="en-US" sz="3000" dirty="0" smtClean="0"/>
              <a:t>proposals</a:t>
            </a:r>
          </a:p>
          <a:p>
            <a:pPr marL="171450" indent="-171450">
              <a:buFont typeface="Arial" panose="020B0604020202020204" pitchFamily="34" charset="0"/>
              <a:buChar char="•"/>
            </a:pPr>
            <a:r>
              <a:rPr lang="en-US" sz="800" dirty="0" smtClean="0"/>
              <a:t> </a:t>
            </a:r>
          </a:p>
          <a:p>
            <a:pPr marL="457200" indent="-457200">
              <a:buFont typeface="Arial" panose="020B0604020202020204" pitchFamily="34" charset="0"/>
              <a:buChar char="•"/>
            </a:pPr>
            <a:r>
              <a:rPr lang="en-US" sz="3200" dirty="0"/>
              <a:t>2 CFR Part </a:t>
            </a:r>
            <a:r>
              <a:rPr lang="en-US" sz="3200" dirty="0" smtClean="0"/>
              <a:t>200.319(d) - Cost </a:t>
            </a:r>
            <a:r>
              <a:rPr lang="en-US" sz="3200" dirty="0"/>
              <a:t>plus percentage of cost contracts </a:t>
            </a:r>
            <a:r>
              <a:rPr lang="en-US" sz="3200" dirty="0" smtClean="0"/>
              <a:t>must not be used</a:t>
            </a:r>
          </a:p>
          <a:p>
            <a:pPr marL="457200" indent="-457200">
              <a:buFont typeface="Arial" panose="020B0604020202020204" pitchFamily="34" charset="0"/>
              <a:buChar char="•"/>
            </a:pPr>
            <a:endParaRPr lang="en-US" sz="900" dirty="0"/>
          </a:p>
          <a:p>
            <a:pPr marL="171450" indent="-171450">
              <a:buFont typeface="Arial" panose="020B0604020202020204" pitchFamily="34" charset="0"/>
              <a:buChar char="•"/>
            </a:pPr>
            <a:endParaRPr lang="en-US" sz="800" dirty="0" smtClean="0"/>
          </a:p>
          <a:p>
            <a:pPr marL="457200" indent="-457200">
              <a:buFont typeface="Arial" panose="020B0604020202020204" pitchFamily="34" charset="0"/>
              <a:buChar char="•"/>
            </a:pPr>
            <a:r>
              <a:rPr lang="en-US" sz="3000" dirty="0"/>
              <a:t>2 CFR Part </a:t>
            </a:r>
            <a:r>
              <a:rPr lang="en-US" sz="3000" dirty="0" smtClean="0"/>
              <a:t>200.319(j</a:t>
            </a:r>
            <a:r>
              <a:rPr lang="en-US" sz="3000" dirty="0"/>
              <a:t>)(1) </a:t>
            </a:r>
            <a:r>
              <a:rPr lang="en-US" sz="3000" dirty="0" smtClean="0"/>
              <a:t>- The </a:t>
            </a:r>
            <a:r>
              <a:rPr lang="en-US" sz="3000" dirty="0"/>
              <a:t>non-Federal entity may use a time and materials type contract only after a determination that no other contract is suitable and if the contract includes a ceiling price that the contractor exceeds at its own risk.</a:t>
            </a:r>
          </a:p>
        </p:txBody>
      </p:sp>
    </p:spTree>
    <p:extLst>
      <p:ext uri="{BB962C8B-B14F-4D97-AF65-F5344CB8AC3E}">
        <p14:creationId xmlns:p14="http://schemas.microsoft.com/office/powerpoint/2010/main" val="19402439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normAutofit/>
          </a:bodyPr>
          <a:lstStyle/>
          <a:p>
            <a:r>
              <a:rPr lang="en-US" sz="5400" b="1" cap="all" dirty="0">
                <a:solidFill>
                  <a:schemeClr val="bg1"/>
                </a:solidFill>
              </a:rPr>
              <a:t>Procurement </a:t>
            </a:r>
            <a:r>
              <a:rPr lang="en-US" sz="4400" b="1" dirty="0">
                <a:solidFill>
                  <a:schemeClr val="bg1"/>
                </a:solidFill>
              </a:rPr>
              <a:t>(Cont’d)</a:t>
            </a:r>
            <a:endParaRPr lang="en-US" sz="54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9648" y="5499947"/>
            <a:ext cx="1274963" cy="1278418"/>
          </a:xfrm>
          <a:prstGeom prst="rect">
            <a:avLst/>
          </a:prstGeom>
        </p:spPr>
      </p:pic>
      <p:sp>
        <p:nvSpPr>
          <p:cNvPr id="6" name="TextBox 5"/>
          <p:cNvSpPr txBox="1"/>
          <p:nvPr/>
        </p:nvSpPr>
        <p:spPr>
          <a:xfrm>
            <a:off x="305718" y="953242"/>
            <a:ext cx="8638356" cy="5161677"/>
          </a:xfrm>
          <a:prstGeom prst="rect">
            <a:avLst/>
          </a:prstGeom>
          <a:noFill/>
        </p:spPr>
        <p:txBody>
          <a:bodyPr wrap="square" rtlCol="0">
            <a:normAutofit/>
          </a:bodyPr>
          <a:lstStyle/>
          <a:p>
            <a:endParaRPr lang="en-US" sz="2400" dirty="0"/>
          </a:p>
        </p:txBody>
      </p:sp>
      <p:sp>
        <p:nvSpPr>
          <p:cNvPr id="8" name="TextBox 7"/>
          <p:cNvSpPr txBox="1"/>
          <p:nvPr/>
        </p:nvSpPr>
        <p:spPr>
          <a:xfrm>
            <a:off x="305718" y="1075825"/>
            <a:ext cx="8638356" cy="4788185"/>
          </a:xfrm>
          <a:prstGeom prst="rect">
            <a:avLst/>
          </a:prstGeom>
          <a:noFill/>
        </p:spPr>
        <p:txBody>
          <a:bodyPr wrap="square" rtlCol="0">
            <a:normAutofit/>
          </a:bodyPr>
          <a:lstStyle/>
          <a:p>
            <a:r>
              <a:rPr lang="en-US" sz="3000" dirty="0" smtClean="0"/>
              <a:t>2 CFR Part 200.321(a) </a:t>
            </a:r>
            <a:r>
              <a:rPr lang="en-US" sz="3000" dirty="0"/>
              <a:t>- The non-Federal entity must take all necessary affirmative steps to assure that minority businesses, women's </a:t>
            </a:r>
            <a:r>
              <a:rPr lang="en-US" sz="3000" dirty="0" smtClean="0"/>
              <a:t>business </a:t>
            </a:r>
            <a:r>
              <a:rPr lang="en-US" sz="3000" dirty="0"/>
              <a:t>enterprises, and labor surplus area firms are used when </a:t>
            </a:r>
            <a:r>
              <a:rPr lang="en-US" sz="3000" dirty="0" smtClean="0"/>
              <a:t>possible</a:t>
            </a:r>
          </a:p>
          <a:p>
            <a:endParaRPr lang="en-US" sz="800" dirty="0" smtClean="0"/>
          </a:p>
          <a:p>
            <a:endParaRPr lang="en-US" sz="800" dirty="0"/>
          </a:p>
          <a:p>
            <a:r>
              <a:rPr lang="en-US" sz="3000" dirty="0"/>
              <a:t>2 C.F.R. </a:t>
            </a:r>
            <a:r>
              <a:rPr lang="en-US" sz="3000" dirty="0" smtClean="0"/>
              <a:t>Part 200.325 </a:t>
            </a:r>
            <a:r>
              <a:rPr lang="en-US" sz="3000" dirty="0"/>
              <a:t>- Bonding </a:t>
            </a:r>
            <a:r>
              <a:rPr lang="en-US" sz="3000" dirty="0" smtClean="0"/>
              <a:t>requirements:</a:t>
            </a:r>
          </a:p>
          <a:p>
            <a:endParaRPr lang="en-US" sz="800" dirty="0" smtClean="0"/>
          </a:p>
          <a:p>
            <a:pPr marL="971550" lvl="1" indent="-514350">
              <a:buFont typeface="+mj-lt"/>
              <a:buAutoNum type="alphaLcParenR"/>
            </a:pPr>
            <a:r>
              <a:rPr lang="en-US" sz="3000" dirty="0" smtClean="0"/>
              <a:t>Bid Guarantee – 5% of the Bid Price</a:t>
            </a:r>
          </a:p>
          <a:p>
            <a:pPr marL="971550" lvl="1" indent="-514350">
              <a:buFont typeface="+mj-lt"/>
              <a:buAutoNum type="alphaLcParenR"/>
            </a:pPr>
            <a:r>
              <a:rPr lang="en-US" sz="3000" dirty="0" smtClean="0"/>
              <a:t>Performance Bond – 100% of the contract price</a:t>
            </a:r>
          </a:p>
          <a:p>
            <a:pPr marL="971550" lvl="1" indent="-514350">
              <a:buFont typeface="+mj-lt"/>
              <a:buAutoNum type="alphaLcParenR"/>
            </a:pPr>
            <a:r>
              <a:rPr lang="en-US" sz="3000" dirty="0" smtClean="0"/>
              <a:t>Payment Bond – 100% of the contract price</a:t>
            </a:r>
            <a:endParaRPr lang="en-US" sz="3000" dirty="0"/>
          </a:p>
        </p:txBody>
      </p:sp>
    </p:spTree>
    <p:extLst>
      <p:ext uri="{BB962C8B-B14F-4D97-AF65-F5344CB8AC3E}">
        <p14:creationId xmlns:p14="http://schemas.microsoft.com/office/powerpoint/2010/main" val="6597615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normAutofit/>
          </a:bodyPr>
          <a:lstStyle/>
          <a:p>
            <a:r>
              <a:rPr lang="en-US" sz="5400" b="1" cap="all" dirty="0">
                <a:solidFill>
                  <a:schemeClr val="bg1"/>
                </a:solidFill>
              </a:rPr>
              <a:t>Procurement </a:t>
            </a:r>
            <a:r>
              <a:rPr lang="en-US" sz="4400" b="1" dirty="0">
                <a:solidFill>
                  <a:schemeClr val="bg1"/>
                </a:solidFill>
              </a:rPr>
              <a:t>(Cont’d)</a:t>
            </a:r>
            <a:endParaRPr lang="en-US" sz="54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648" y="5499947"/>
            <a:ext cx="1274963" cy="1278418"/>
          </a:xfrm>
          <a:prstGeom prst="rect">
            <a:avLst/>
          </a:prstGeom>
        </p:spPr>
      </p:pic>
      <p:sp>
        <p:nvSpPr>
          <p:cNvPr id="6" name="TextBox 5"/>
          <p:cNvSpPr txBox="1"/>
          <p:nvPr/>
        </p:nvSpPr>
        <p:spPr>
          <a:xfrm>
            <a:off x="305718" y="953242"/>
            <a:ext cx="8638356" cy="5161677"/>
          </a:xfrm>
          <a:prstGeom prst="rect">
            <a:avLst/>
          </a:prstGeom>
          <a:noFill/>
        </p:spPr>
        <p:txBody>
          <a:bodyPr wrap="square" rtlCol="0">
            <a:normAutofit/>
          </a:bodyPr>
          <a:lstStyle/>
          <a:p>
            <a:endParaRPr lang="en-US" sz="2400" dirty="0"/>
          </a:p>
        </p:txBody>
      </p:sp>
      <p:sp>
        <p:nvSpPr>
          <p:cNvPr id="8" name="TextBox 7"/>
          <p:cNvSpPr txBox="1"/>
          <p:nvPr/>
        </p:nvSpPr>
        <p:spPr>
          <a:xfrm>
            <a:off x="305718" y="1054350"/>
            <a:ext cx="8638356" cy="3580403"/>
          </a:xfrm>
          <a:prstGeom prst="rect">
            <a:avLst/>
          </a:prstGeom>
          <a:noFill/>
        </p:spPr>
        <p:txBody>
          <a:bodyPr wrap="square" rtlCol="0">
            <a:normAutofit lnSpcReduction="10000"/>
          </a:bodyPr>
          <a:lstStyle/>
          <a:p>
            <a:endParaRPr lang="en-US" sz="800" dirty="0"/>
          </a:p>
          <a:p>
            <a:pPr marL="457200" indent="-457200">
              <a:buFont typeface="Arial" panose="020B0604020202020204" pitchFamily="34" charset="0"/>
              <a:buChar char="•"/>
            </a:pPr>
            <a:r>
              <a:rPr lang="en-US" sz="3200" dirty="0"/>
              <a:t>FEMA’s PDAT has been activated and </a:t>
            </a:r>
            <a:r>
              <a:rPr lang="en-US" sz="3200" dirty="0" smtClean="0"/>
              <a:t>will be conducting training</a:t>
            </a:r>
          </a:p>
          <a:p>
            <a:pPr marL="457200" indent="-457200">
              <a:buFont typeface="Arial" panose="020B0604020202020204" pitchFamily="34" charset="0"/>
              <a:buChar char="•"/>
            </a:pPr>
            <a:r>
              <a:rPr lang="en-US" sz="3200" dirty="0" smtClean="0"/>
              <a:t>The applicant’s attorney(s) is the best available source of information</a:t>
            </a:r>
          </a:p>
          <a:p>
            <a:pPr marL="171450" indent="-171450">
              <a:buFont typeface="Arial" panose="020B0604020202020204" pitchFamily="34" charset="0"/>
              <a:buChar char="•"/>
            </a:pPr>
            <a:endParaRPr lang="en-US" sz="800" dirty="0"/>
          </a:p>
          <a:p>
            <a:pPr marL="457200" indent="-457200">
              <a:buFont typeface="Arial" panose="020B0604020202020204" pitchFamily="34" charset="0"/>
              <a:buChar char="•"/>
            </a:pPr>
            <a:r>
              <a:rPr lang="en-US" sz="3000" dirty="0" smtClean="0"/>
              <a:t>FDEM’s legal team is available to answer questions from the applicant’s attorney</a:t>
            </a:r>
          </a:p>
          <a:p>
            <a:endParaRPr lang="en-US" sz="800" dirty="0" smtClean="0"/>
          </a:p>
          <a:p>
            <a:r>
              <a:rPr lang="en-US" sz="3000" dirty="0" smtClean="0"/>
              <a:t>Contact:</a:t>
            </a:r>
          </a:p>
          <a:p>
            <a:endParaRPr lang="en-US" sz="3000" dirty="0" smtClean="0"/>
          </a:p>
          <a:p>
            <a:endParaRPr lang="en-US" sz="2400" dirty="0"/>
          </a:p>
        </p:txBody>
      </p:sp>
      <p:sp>
        <p:nvSpPr>
          <p:cNvPr id="9" name="TextBox 8"/>
          <p:cNvSpPr txBox="1"/>
          <p:nvPr/>
        </p:nvSpPr>
        <p:spPr>
          <a:xfrm>
            <a:off x="2148826" y="3975722"/>
            <a:ext cx="5014892" cy="1938992"/>
          </a:xfrm>
          <a:prstGeom prst="rect">
            <a:avLst/>
          </a:prstGeom>
          <a:noFill/>
        </p:spPr>
        <p:txBody>
          <a:bodyPr wrap="square" rtlCol="0">
            <a:spAutoFit/>
          </a:bodyPr>
          <a:lstStyle/>
          <a:p>
            <a:r>
              <a:rPr lang="en-US" sz="2400" dirty="0"/>
              <a:t>Michael T. Kennett</a:t>
            </a:r>
          </a:p>
          <a:p>
            <a:r>
              <a:rPr lang="en-US" sz="2400" dirty="0"/>
              <a:t>Chief Legal Counsel</a:t>
            </a:r>
          </a:p>
          <a:p>
            <a:r>
              <a:rPr lang="en-US" sz="2400" dirty="0"/>
              <a:t>(850) 922-1676</a:t>
            </a:r>
          </a:p>
          <a:p>
            <a:r>
              <a:rPr lang="en-US" sz="2400" dirty="0"/>
              <a:t>Michael.Kennett@em.myflorida.com</a:t>
            </a:r>
          </a:p>
          <a:p>
            <a:endParaRPr lang="en-US" sz="2400" dirty="0"/>
          </a:p>
        </p:txBody>
      </p:sp>
    </p:spTree>
    <p:extLst>
      <p:ext uri="{BB962C8B-B14F-4D97-AF65-F5344CB8AC3E}">
        <p14:creationId xmlns:p14="http://schemas.microsoft.com/office/powerpoint/2010/main" val="15680317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541886" y="198823"/>
            <a:ext cx="4060228" cy="2660653"/>
          </a:xfrm>
          <a:prstGeom prst="rect">
            <a:avLst/>
          </a:prstGeom>
        </p:spPr>
      </p:pic>
      <p:sp>
        <p:nvSpPr>
          <p:cNvPr id="9" name="TextBox 8"/>
          <p:cNvSpPr txBox="1"/>
          <p:nvPr/>
        </p:nvSpPr>
        <p:spPr>
          <a:xfrm>
            <a:off x="67377" y="2951448"/>
            <a:ext cx="9144000" cy="1446550"/>
          </a:xfrm>
          <a:prstGeom prst="rect">
            <a:avLst/>
          </a:prstGeom>
          <a:noFill/>
        </p:spPr>
        <p:txBody>
          <a:bodyPr wrap="square" rtlCol="0">
            <a:spAutoFit/>
          </a:bodyPr>
          <a:lstStyle/>
          <a:p>
            <a:pPr algn="ctr"/>
            <a:r>
              <a:rPr lang="en-US" sz="4400" b="1" dirty="0">
                <a:solidFill>
                  <a:prstClr val="black"/>
                </a:solidFill>
                <a:latin typeface="Arial" panose="020B0604020202020204" pitchFamily="34" charset="0"/>
                <a:ea typeface="+mj-ea"/>
                <a:cs typeface="Arial" panose="020B0604020202020204" pitchFamily="34" charset="0"/>
              </a:rPr>
              <a:t>FEMA Public Assistance Grant Program - Insurance</a:t>
            </a:r>
            <a:endParaRPr lang="en-US" sz="1400" b="1" dirty="0"/>
          </a:p>
        </p:txBody>
      </p:sp>
      <p:sp>
        <p:nvSpPr>
          <p:cNvPr id="10" name="TextBox 9"/>
          <p:cNvSpPr txBox="1"/>
          <p:nvPr/>
        </p:nvSpPr>
        <p:spPr>
          <a:xfrm>
            <a:off x="2858703" y="4597872"/>
            <a:ext cx="3426594"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Barbara Cartwright</a:t>
            </a:r>
          </a:p>
          <a:p>
            <a:pPr algn="ctr"/>
            <a:r>
              <a:rPr lang="en-US" sz="2000" b="1" dirty="0">
                <a:latin typeface="Arial" panose="020B0604020202020204" pitchFamily="34" charset="0"/>
                <a:cs typeface="Arial" panose="020B0604020202020204" pitchFamily="34" charset="0"/>
              </a:rPr>
              <a:t>Insurance Specialist</a:t>
            </a:r>
          </a:p>
          <a:p>
            <a:pPr algn="ctr"/>
            <a:r>
              <a:rPr lang="en-US" sz="2000" b="1" dirty="0" smtClean="0">
                <a:latin typeface="Arial" panose="020B0604020202020204" pitchFamily="34" charset="0"/>
                <a:cs typeface="Arial" panose="020B0604020202020204" pitchFamily="34" charset="0"/>
              </a:rPr>
              <a:t>October </a:t>
            </a:r>
            <a:r>
              <a:rPr lang="en-US" sz="2000" b="1" dirty="0">
                <a:latin typeface="Arial" panose="020B0604020202020204" pitchFamily="34" charset="0"/>
                <a:cs typeface="Arial" panose="020B0604020202020204" pitchFamily="34" charset="0"/>
              </a:rPr>
              <a:t>2016</a:t>
            </a:r>
          </a:p>
        </p:txBody>
      </p:sp>
      <p:pic>
        <p:nvPicPr>
          <p:cNvPr id="2" name="Picture 1"/>
          <p:cNvPicPr>
            <a:picLocks noChangeAspect="1"/>
          </p:cNvPicPr>
          <p:nvPr/>
        </p:nvPicPr>
        <p:blipFill>
          <a:blip r:embed="rId3"/>
          <a:stretch>
            <a:fillRect/>
          </a:stretch>
        </p:blipFill>
        <p:spPr>
          <a:xfrm>
            <a:off x="7292523" y="5510752"/>
            <a:ext cx="1293212" cy="1293212"/>
          </a:xfrm>
          <a:prstGeom prst="rect">
            <a:avLst/>
          </a:prstGeom>
        </p:spPr>
      </p:pic>
    </p:spTree>
    <p:extLst>
      <p:ext uri="{BB962C8B-B14F-4D97-AF65-F5344CB8AC3E}">
        <p14:creationId xmlns:p14="http://schemas.microsoft.com/office/powerpoint/2010/main" val="24823717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normAutofit fontScale="90000"/>
          </a:bodyPr>
          <a:lstStyle/>
          <a:p>
            <a:pPr lvl="0" defTabSz="457200">
              <a:lnSpc>
                <a:spcPct val="100000"/>
              </a:lnSpc>
              <a:spcBef>
                <a:spcPts val="0"/>
              </a:spcBef>
            </a:pPr>
            <a:r>
              <a:rPr lang="en-US" sz="3600" b="1" dirty="0">
                <a:solidFill>
                  <a:prstClr val="white"/>
                </a:solidFill>
                <a:latin typeface="Calibri" panose="020F0502020204030204"/>
                <a:ea typeface="+mn-ea"/>
                <a:cs typeface="+mn-cs"/>
              </a:rPr>
              <a:t>General Insurance – Duplication of Benefits  </a:t>
            </a: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649" y="5442039"/>
            <a:ext cx="1332714" cy="1336325"/>
          </a:xfrm>
          <a:prstGeom prst="rect">
            <a:avLst/>
          </a:prstGeom>
        </p:spPr>
      </p:pic>
      <p:sp>
        <p:nvSpPr>
          <p:cNvPr id="6" name="TextBox 5"/>
          <p:cNvSpPr txBox="1"/>
          <p:nvPr/>
        </p:nvSpPr>
        <p:spPr>
          <a:xfrm>
            <a:off x="305718" y="1054350"/>
            <a:ext cx="8638356" cy="5060569"/>
          </a:xfrm>
          <a:prstGeom prst="rect">
            <a:avLst/>
          </a:prstGeom>
          <a:noFill/>
        </p:spPr>
        <p:txBody>
          <a:bodyPr wrap="square" rtlCol="0">
            <a:normAutofit/>
          </a:bodyPr>
          <a:lstStyle/>
          <a:p>
            <a:r>
              <a:rPr lang="en-US" sz="2400" dirty="0"/>
              <a:t>FEMA cannot provide PA funding that duplicates insurance proceeds per Stafford Act § 312, 42 U.S.C. § 5155, and 2 CFR § 200.406.</a:t>
            </a:r>
            <a:br>
              <a:rPr lang="en-US" sz="2400" dirty="0"/>
            </a:br>
            <a:r>
              <a:rPr lang="en-US" sz="800" dirty="0"/>
              <a:t> </a:t>
            </a:r>
            <a:r>
              <a:rPr lang="en-US" sz="2400" dirty="0"/>
              <a:t/>
            </a:r>
            <a:br>
              <a:rPr lang="en-US" sz="2400" dirty="0"/>
            </a:br>
            <a:r>
              <a:rPr lang="en-US" sz="2400" b="1" dirty="0" smtClean="0"/>
              <a:t>Therefore</a:t>
            </a:r>
            <a:endParaRPr lang="en-US" sz="2400" dirty="0"/>
          </a:p>
          <a:p>
            <a:pPr marL="171450" indent="-171450">
              <a:buFont typeface="Arial" panose="020B0604020202020204" pitchFamily="34" charset="0"/>
              <a:buChar char="•"/>
            </a:pPr>
            <a:endParaRPr lang="en-US" sz="800" dirty="0" smtClean="0"/>
          </a:p>
          <a:p>
            <a:r>
              <a:rPr lang="en-US" sz="2400" dirty="0" smtClean="0"/>
              <a:t>FEMA </a:t>
            </a:r>
            <a:r>
              <a:rPr lang="en-US" sz="2400" dirty="0"/>
              <a:t>reduces total eligible costs by the amount of</a:t>
            </a:r>
            <a:r>
              <a:rPr lang="en-US" sz="2400" dirty="0" smtClean="0"/>
              <a:t>:</a:t>
            </a:r>
          </a:p>
          <a:p>
            <a:pPr>
              <a:buSzPct val="100000"/>
            </a:pPr>
            <a:endParaRPr lang="en-US" sz="2400" dirty="0" smtClean="0"/>
          </a:p>
          <a:p>
            <a:pPr marL="461963" indent="-342900">
              <a:buSzPct val="100000"/>
              <a:buFont typeface="Arial" panose="020B0604020202020204" pitchFamily="34" charset="0"/>
              <a:buChar char="•"/>
            </a:pPr>
            <a:r>
              <a:rPr lang="en-US" sz="2400" dirty="0" smtClean="0"/>
              <a:t>Actual </a:t>
            </a:r>
            <a:r>
              <a:rPr lang="en-US" sz="2400" dirty="0"/>
              <a:t>insurance proceeds, if known; 44 CFR §§ 206.252(c) and </a:t>
            </a:r>
            <a:r>
              <a:rPr lang="en-US" sz="2400" dirty="0" smtClean="0"/>
              <a:t>253(a)</a:t>
            </a:r>
          </a:p>
          <a:p>
            <a:pPr>
              <a:buSzPct val="100000"/>
            </a:pPr>
            <a:r>
              <a:rPr lang="en-US" sz="2400" b="1" dirty="0" smtClean="0"/>
              <a:t>OR</a:t>
            </a:r>
          </a:p>
          <a:p>
            <a:pPr marL="461963" indent="-342900">
              <a:buSzPct val="100000"/>
              <a:buFont typeface="Arial" panose="020B0604020202020204" pitchFamily="34" charset="0"/>
              <a:buChar char="•"/>
            </a:pPr>
            <a:r>
              <a:rPr lang="en-US" sz="2400" dirty="0" smtClean="0"/>
              <a:t>Anticipated </a:t>
            </a:r>
            <a:r>
              <a:rPr lang="en-US" sz="2400" dirty="0"/>
              <a:t>insurance proceeds based on the Applicant’s insurance policy, if the amount of actual insurance proceeds is </a:t>
            </a:r>
            <a:r>
              <a:rPr lang="en-US" sz="2400" dirty="0" smtClean="0"/>
              <a:t>unknown</a:t>
            </a:r>
            <a:endParaRPr lang="en-US" sz="2400" dirty="0"/>
          </a:p>
        </p:txBody>
      </p:sp>
    </p:spTree>
    <p:extLst>
      <p:ext uri="{BB962C8B-B14F-4D97-AF65-F5344CB8AC3E}">
        <p14:creationId xmlns:p14="http://schemas.microsoft.com/office/powerpoint/2010/main" val="8336740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0" y="117918"/>
            <a:ext cx="9144000" cy="936432"/>
          </a:xfrm>
        </p:spPr>
        <p:txBody>
          <a:bodyPr anchor="t" anchorCtr="0">
            <a:normAutofit/>
          </a:bodyPr>
          <a:lstStyle/>
          <a:p>
            <a:pPr lvl="0" defTabSz="457200">
              <a:lnSpc>
                <a:spcPct val="100000"/>
              </a:lnSpc>
              <a:spcBef>
                <a:spcPts val="0"/>
              </a:spcBef>
            </a:pPr>
            <a:r>
              <a:rPr lang="en-US" sz="3600" b="1" dirty="0">
                <a:solidFill>
                  <a:prstClr val="white"/>
                </a:solidFill>
                <a:latin typeface="Calibri" panose="020F0502020204030204"/>
                <a:ea typeface="+mn-ea"/>
                <a:cs typeface="+mn-cs"/>
              </a:rPr>
              <a:t>General Insurance – Claim Filing  </a:t>
            </a: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648" y="5321147"/>
            <a:ext cx="1453280" cy="1457218"/>
          </a:xfrm>
          <a:prstGeom prst="rect">
            <a:avLst/>
          </a:prstGeom>
        </p:spPr>
      </p:pic>
      <p:sp>
        <p:nvSpPr>
          <p:cNvPr id="6" name="TextBox 5"/>
          <p:cNvSpPr txBox="1"/>
          <p:nvPr/>
        </p:nvSpPr>
        <p:spPr>
          <a:xfrm>
            <a:off x="305718" y="1248950"/>
            <a:ext cx="8638356" cy="4807810"/>
          </a:xfrm>
          <a:prstGeom prst="rect">
            <a:avLst/>
          </a:prstGeom>
          <a:noFill/>
        </p:spPr>
        <p:txBody>
          <a:bodyPr wrap="square" rtlCol="0">
            <a:normAutofit/>
          </a:bodyPr>
          <a:lstStyle/>
          <a:p>
            <a:pPr marL="461963" indent="-342900">
              <a:buFont typeface="Arial" panose="020B0604020202020204" pitchFamily="34" charset="0"/>
              <a:buChar char="•"/>
            </a:pPr>
            <a:r>
              <a:rPr lang="en-US" sz="3200" dirty="0"/>
              <a:t>FEMA requires the Applicant to take reasonable efforts to pursue claims to recover insurance proceeds that it is entitled to receive from its insurer(s</a:t>
            </a:r>
            <a:r>
              <a:rPr lang="en-US" sz="3200" dirty="0" smtClean="0"/>
              <a:t>)</a:t>
            </a:r>
          </a:p>
          <a:p>
            <a:pPr marL="461963" indent="-342900">
              <a:buFont typeface="Arial" panose="020B0604020202020204" pitchFamily="34" charset="0"/>
              <a:buChar char="•"/>
            </a:pPr>
            <a:endParaRPr lang="en-US" sz="2400" dirty="0"/>
          </a:p>
          <a:p>
            <a:pPr marL="461963" indent="-342900">
              <a:buFont typeface="Arial" panose="020B0604020202020204" pitchFamily="34" charset="0"/>
              <a:buChar char="•"/>
            </a:pPr>
            <a:r>
              <a:rPr lang="en-US" sz="3200" dirty="0" smtClean="0"/>
              <a:t>If </a:t>
            </a:r>
            <a:r>
              <a:rPr lang="en-US" sz="3200" dirty="0"/>
              <a:t>the Applicant expends costs to pursue its insurance claim, FEMA offsets the insurance reduction with the Applicant’s reasonable costs to pursue the </a:t>
            </a:r>
            <a:r>
              <a:rPr lang="en-US" sz="3200" dirty="0" smtClean="0"/>
              <a:t>claim</a:t>
            </a:r>
            <a:endParaRPr lang="en-US" sz="3200" dirty="0"/>
          </a:p>
        </p:txBody>
      </p:sp>
    </p:spTree>
    <p:extLst>
      <p:ext uri="{BB962C8B-B14F-4D97-AF65-F5344CB8AC3E}">
        <p14:creationId xmlns:p14="http://schemas.microsoft.com/office/powerpoint/2010/main" val="30377431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0" y="117918"/>
            <a:ext cx="9144000" cy="936432"/>
          </a:xfrm>
        </p:spPr>
        <p:txBody>
          <a:bodyPr anchor="t" anchorCtr="0">
            <a:normAutofit/>
          </a:bodyPr>
          <a:lstStyle/>
          <a:p>
            <a:pPr lvl="0" defTabSz="457200">
              <a:lnSpc>
                <a:spcPct val="100000"/>
              </a:lnSpc>
              <a:spcBef>
                <a:spcPts val="0"/>
              </a:spcBef>
            </a:pPr>
            <a:r>
              <a:rPr lang="en-US" sz="3600" b="1" dirty="0" smtClean="0">
                <a:solidFill>
                  <a:prstClr val="white"/>
                </a:solidFill>
                <a:latin typeface="Calibri" panose="020F0502020204030204"/>
                <a:ea typeface="+mn-ea"/>
                <a:cs typeface="+mn-cs"/>
              </a:rPr>
              <a:t>Requirement </a:t>
            </a:r>
            <a:r>
              <a:rPr lang="en-US" sz="3600" b="1" dirty="0">
                <a:solidFill>
                  <a:prstClr val="white"/>
                </a:solidFill>
                <a:latin typeface="Calibri" panose="020F0502020204030204"/>
                <a:ea typeface="+mn-ea"/>
                <a:cs typeface="+mn-cs"/>
              </a:rPr>
              <a:t>to Obtain &amp; </a:t>
            </a:r>
            <a:r>
              <a:rPr lang="en-US" sz="3600" b="1" dirty="0" smtClean="0">
                <a:solidFill>
                  <a:prstClr val="white"/>
                </a:solidFill>
                <a:latin typeface="Calibri" panose="020F0502020204030204"/>
                <a:ea typeface="+mn-ea"/>
                <a:cs typeface="+mn-cs"/>
              </a:rPr>
              <a:t>Maintain</a:t>
            </a:r>
            <a:endParaRPr lang="en-US" sz="3600" b="1" dirty="0">
              <a:solidFill>
                <a:prstClr val="white"/>
              </a:solidFill>
              <a:latin typeface="Calibri" panose="020F0502020204030204"/>
              <a:ea typeface="+mn-ea"/>
              <a:cs typeface="+mn-cs"/>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648" y="5321147"/>
            <a:ext cx="1453280" cy="1457218"/>
          </a:xfrm>
          <a:prstGeom prst="rect">
            <a:avLst/>
          </a:prstGeom>
        </p:spPr>
      </p:pic>
      <p:sp>
        <p:nvSpPr>
          <p:cNvPr id="6" name="TextBox 5"/>
          <p:cNvSpPr txBox="1"/>
          <p:nvPr/>
        </p:nvSpPr>
        <p:spPr>
          <a:xfrm>
            <a:off x="305718" y="1054350"/>
            <a:ext cx="8638356" cy="4754488"/>
          </a:xfrm>
          <a:prstGeom prst="rect">
            <a:avLst/>
          </a:prstGeom>
          <a:noFill/>
        </p:spPr>
        <p:txBody>
          <a:bodyPr wrap="square" rtlCol="0">
            <a:normAutofit fontScale="85000" lnSpcReduction="10000"/>
          </a:bodyPr>
          <a:lstStyle/>
          <a:p>
            <a:pPr marL="576263" indent="-457200">
              <a:buFont typeface="Arial" panose="020B0604020202020204" pitchFamily="34" charset="0"/>
              <a:buChar char="•"/>
            </a:pPr>
            <a:r>
              <a:rPr lang="en-US" sz="3300" dirty="0">
                <a:solidFill>
                  <a:prstClr val="black"/>
                </a:solidFill>
                <a:ea typeface="+mj-ea"/>
                <a:cs typeface="+mj-cs"/>
              </a:rPr>
              <a:t>Applicants that receive PA funding for permanent work to replace, repair, reconstruct,</a:t>
            </a:r>
            <a:br>
              <a:rPr lang="en-US" sz="3300" dirty="0">
                <a:solidFill>
                  <a:prstClr val="black"/>
                </a:solidFill>
                <a:ea typeface="+mj-ea"/>
                <a:cs typeface="+mj-cs"/>
              </a:rPr>
            </a:br>
            <a:r>
              <a:rPr lang="en-US" sz="3300" dirty="0">
                <a:solidFill>
                  <a:prstClr val="black"/>
                </a:solidFill>
                <a:ea typeface="+mj-ea"/>
                <a:cs typeface="+mj-cs"/>
              </a:rPr>
              <a:t>or construct a facility must obtain and maintain insurance to protect the facility against future loss, Stafford Act § 311, 42 U.S.C. 5154, and 44 CFR 206 Subpart </a:t>
            </a:r>
            <a:r>
              <a:rPr lang="en-US" sz="3300" dirty="0" smtClean="0">
                <a:solidFill>
                  <a:prstClr val="black"/>
                </a:solidFill>
                <a:ea typeface="+mj-ea"/>
                <a:cs typeface="+mj-cs"/>
              </a:rPr>
              <a:t>I</a:t>
            </a:r>
          </a:p>
          <a:p>
            <a:pPr marL="576263" indent="-457200">
              <a:buFont typeface="Arial" panose="020B0604020202020204" pitchFamily="34" charset="0"/>
              <a:buChar char="•"/>
            </a:pPr>
            <a:endParaRPr lang="en-US" sz="3300" dirty="0">
              <a:solidFill>
                <a:prstClr val="black"/>
              </a:solidFill>
              <a:ea typeface="+mj-ea"/>
              <a:cs typeface="+mj-cs"/>
            </a:endParaRPr>
          </a:p>
          <a:p>
            <a:pPr marL="576263" indent="-457200">
              <a:buFont typeface="Arial" panose="020B0604020202020204" pitchFamily="34" charset="0"/>
              <a:buChar char="•"/>
            </a:pPr>
            <a:r>
              <a:rPr lang="en-US" sz="3300" dirty="0" smtClean="0">
                <a:solidFill>
                  <a:prstClr val="black"/>
                </a:solidFill>
                <a:ea typeface="+mj-ea"/>
                <a:cs typeface="+mj-cs"/>
              </a:rPr>
              <a:t>This </a:t>
            </a:r>
            <a:r>
              <a:rPr lang="en-US" sz="3300" dirty="0">
                <a:solidFill>
                  <a:prstClr val="black"/>
                </a:solidFill>
                <a:ea typeface="+mj-ea"/>
                <a:cs typeface="+mj-cs"/>
              </a:rPr>
              <a:t>requirement applies to insurable facilities or property (buildings, contents, equipment, and vehicles). FP 206-086-1, </a:t>
            </a:r>
            <a:r>
              <a:rPr lang="en-US" sz="3300" i="1" dirty="0">
                <a:solidFill>
                  <a:prstClr val="black"/>
                </a:solidFill>
                <a:ea typeface="+mj-ea"/>
                <a:cs typeface="+mj-cs"/>
              </a:rPr>
              <a:t>Public Assistance Policy on Insurance</a:t>
            </a:r>
            <a:r>
              <a:rPr lang="en-US" sz="3300" dirty="0">
                <a:solidFill>
                  <a:prstClr val="black"/>
                </a:solidFill>
                <a:ea typeface="+mj-ea"/>
                <a:cs typeface="+mj-cs"/>
              </a:rPr>
              <a:t>, describes these requirements in </a:t>
            </a:r>
            <a:r>
              <a:rPr lang="en-US" sz="3300" dirty="0" smtClean="0">
                <a:solidFill>
                  <a:prstClr val="black"/>
                </a:solidFill>
                <a:ea typeface="+mj-ea"/>
                <a:cs typeface="+mj-cs"/>
              </a:rPr>
              <a:t>detail</a:t>
            </a:r>
            <a:r>
              <a:rPr lang="en-US" sz="6400" dirty="0">
                <a:solidFill>
                  <a:prstClr val="black"/>
                </a:solidFill>
                <a:ea typeface="+mj-ea"/>
                <a:cs typeface="+mj-cs"/>
              </a:rPr>
              <a:t/>
            </a:r>
            <a:br>
              <a:rPr lang="en-US" sz="6400" dirty="0">
                <a:solidFill>
                  <a:prstClr val="black"/>
                </a:solidFill>
                <a:ea typeface="+mj-ea"/>
                <a:cs typeface="+mj-cs"/>
              </a:rPr>
            </a:br>
            <a:endParaRPr lang="en-US" sz="3200" dirty="0"/>
          </a:p>
        </p:txBody>
      </p:sp>
    </p:spTree>
    <p:extLst>
      <p:ext uri="{BB962C8B-B14F-4D97-AF65-F5344CB8AC3E}">
        <p14:creationId xmlns:p14="http://schemas.microsoft.com/office/powerpoint/2010/main" val="27699385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0" y="117918"/>
            <a:ext cx="9144000" cy="936432"/>
          </a:xfrm>
        </p:spPr>
        <p:txBody>
          <a:bodyPr anchor="t" anchorCtr="0">
            <a:normAutofit/>
          </a:bodyPr>
          <a:lstStyle/>
          <a:p>
            <a:pPr lvl="0" defTabSz="457200">
              <a:lnSpc>
                <a:spcPct val="100000"/>
              </a:lnSpc>
              <a:spcBef>
                <a:spcPts val="0"/>
              </a:spcBef>
            </a:pPr>
            <a:r>
              <a:rPr lang="en-US" sz="3600" b="1" dirty="0" smtClean="0">
                <a:solidFill>
                  <a:prstClr val="white"/>
                </a:solidFill>
                <a:latin typeface="Calibri" panose="020F0502020204030204"/>
                <a:ea typeface="+mn-ea"/>
                <a:cs typeface="+mn-cs"/>
              </a:rPr>
              <a:t>Requirement </a:t>
            </a:r>
            <a:r>
              <a:rPr lang="en-US" sz="3600" b="1" dirty="0">
                <a:solidFill>
                  <a:prstClr val="white"/>
                </a:solidFill>
                <a:latin typeface="Calibri" panose="020F0502020204030204"/>
                <a:ea typeface="+mn-ea"/>
                <a:cs typeface="+mn-cs"/>
              </a:rPr>
              <a:t>to Obtain &amp; </a:t>
            </a:r>
            <a:r>
              <a:rPr lang="en-US" sz="3600" b="1" dirty="0" smtClean="0">
                <a:solidFill>
                  <a:prstClr val="white"/>
                </a:solidFill>
                <a:latin typeface="Calibri" panose="020F0502020204030204"/>
                <a:ea typeface="+mn-ea"/>
                <a:cs typeface="+mn-cs"/>
              </a:rPr>
              <a:t>Maintain (Cont’d)</a:t>
            </a:r>
            <a:endParaRPr lang="en-US" sz="3600" b="1" dirty="0">
              <a:solidFill>
                <a:prstClr val="white"/>
              </a:solidFill>
              <a:latin typeface="Calibri" panose="020F0502020204030204"/>
              <a:ea typeface="+mn-ea"/>
              <a:cs typeface="+mn-cs"/>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648" y="5321147"/>
            <a:ext cx="1453280" cy="1457218"/>
          </a:xfrm>
          <a:prstGeom prst="rect">
            <a:avLst/>
          </a:prstGeom>
        </p:spPr>
      </p:pic>
      <p:sp>
        <p:nvSpPr>
          <p:cNvPr id="6" name="TextBox 5"/>
          <p:cNvSpPr txBox="1"/>
          <p:nvPr/>
        </p:nvSpPr>
        <p:spPr>
          <a:xfrm>
            <a:off x="305718" y="1054350"/>
            <a:ext cx="8638356" cy="4754488"/>
          </a:xfrm>
          <a:prstGeom prst="rect">
            <a:avLst/>
          </a:prstGeom>
          <a:noFill/>
        </p:spPr>
        <p:txBody>
          <a:bodyPr wrap="square" rtlCol="0">
            <a:normAutofit fontScale="85000" lnSpcReduction="10000"/>
          </a:bodyPr>
          <a:lstStyle/>
          <a:p>
            <a:pPr marL="576263" indent="-457200">
              <a:buFont typeface="Arial" panose="020B0604020202020204" pitchFamily="34" charset="0"/>
              <a:buChar char="•"/>
            </a:pPr>
            <a:r>
              <a:rPr lang="en-US" sz="2800" dirty="0">
                <a:solidFill>
                  <a:prstClr val="black"/>
                </a:solidFill>
                <a:ea typeface="+mj-ea"/>
                <a:cs typeface="+mj-cs"/>
              </a:rPr>
              <a:t>The Applicant must insure facilities with the types and extent of insurance reasonably available, adequate, and necessary to protect against future loss to the property Stafford Act § 311, 42 U.S.C. 5154, and 44 CFR 206 Subpart </a:t>
            </a:r>
            <a:r>
              <a:rPr lang="en-US" sz="2800" dirty="0" smtClean="0">
                <a:solidFill>
                  <a:prstClr val="black"/>
                </a:solidFill>
                <a:ea typeface="+mj-ea"/>
                <a:cs typeface="+mj-cs"/>
              </a:rPr>
              <a:t>I</a:t>
            </a:r>
          </a:p>
          <a:p>
            <a:pPr marL="576263" indent="-457200">
              <a:buFont typeface="Arial" panose="020B0604020202020204" pitchFamily="34" charset="0"/>
              <a:buChar char="•"/>
            </a:pPr>
            <a:endParaRPr lang="en-US" sz="2800" dirty="0" smtClean="0">
              <a:solidFill>
                <a:prstClr val="black"/>
              </a:solidFill>
              <a:ea typeface="+mj-ea"/>
              <a:cs typeface="+mj-cs"/>
            </a:endParaRPr>
          </a:p>
          <a:p>
            <a:pPr marL="576263" indent="-457200">
              <a:buFont typeface="Arial" panose="020B0604020202020204" pitchFamily="34" charset="0"/>
              <a:buChar char="•"/>
            </a:pPr>
            <a:r>
              <a:rPr lang="en-US" sz="2800" dirty="0" smtClean="0">
                <a:solidFill>
                  <a:prstClr val="black"/>
                </a:solidFill>
                <a:ea typeface="+mj-ea"/>
                <a:cs typeface="+mj-cs"/>
              </a:rPr>
              <a:t>The </a:t>
            </a:r>
            <a:r>
              <a:rPr lang="en-US" sz="2800" dirty="0">
                <a:solidFill>
                  <a:prstClr val="black"/>
                </a:solidFill>
                <a:ea typeface="+mj-ea"/>
                <a:cs typeface="+mj-cs"/>
              </a:rPr>
              <a:t>type of insurance refers to the hazard(s) that caused the damage and extent refers to the amount of insurance required, which is calculated based on the eligible costs prior to any reductions (including the non-Federal share </a:t>
            </a:r>
            <a:r>
              <a:rPr lang="en-US" sz="2800" dirty="0" smtClean="0">
                <a:solidFill>
                  <a:prstClr val="black"/>
                </a:solidFill>
                <a:ea typeface="+mj-ea"/>
                <a:cs typeface="+mj-cs"/>
              </a:rPr>
              <a:t>reduction)</a:t>
            </a:r>
          </a:p>
          <a:p>
            <a:pPr marL="576263" indent="-457200">
              <a:buFont typeface="Arial" panose="020B0604020202020204" pitchFamily="34" charset="0"/>
              <a:buChar char="•"/>
            </a:pPr>
            <a:endParaRPr lang="en-US" sz="2800" dirty="0">
              <a:solidFill>
                <a:prstClr val="black"/>
              </a:solidFill>
              <a:ea typeface="+mj-ea"/>
              <a:cs typeface="+mj-cs"/>
            </a:endParaRPr>
          </a:p>
          <a:p>
            <a:pPr marL="576263" indent="-457200">
              <a:buFont typeface="Arial" panose="020B0604020202020204" pitchFamily="34" charset="0"/>
              <a:buChar char="•"/>
            </a:pPr>
            <a:r>
              <a:rPr lang="en-US" sz="2800" dirty="0" smtClean="0">
                <a:solidFill>
                  <a:prstClr val="black"/>
                </a:solidFill>
                <a:ea typeface="+mj-ea"/>
                <a:cs typeface="+mj-cs"/>
              </a:rPr>
              <a:t>The </a:t>
            </a:r>
            <a:r>
              <a:rPr lang="en-US" sz="2800" dirty="0">
                <a:solidFill>
                  <a:prstClr val="black"/>
                </a:solidFill>
                <a:ea typeface="+mj-ea"/>
                <a:cs typeface="+mj-cs"/>
              </a:rPr>
              <a:t>Applicant is not required to obtain and maintain insurance on facilities with less than $5,000 in eligible costs (prior to any reductions) 44 CFR § 206.253(d</a:t>
            </a:r>
            <a:r>
              <a:rPr lang="en-US" sz="2800" dirty="0" smtClean="0">
                <a:solidFill>
                  <a:prstClr val="black"/>
                </a:solidFill>
                <a:ea typeface="+mj-ea"/>
                <a:cs typeface="+mj-cs"/>
              </a:rPr>
              <a:t>)</a:t>
            </a:r>
            <a:r>
              <a:rPr lang="en-US" sz="2600" dirty="0">
                <a:solidFill>
                  <a:prstClr val="black"/>
                </a:solidFill>
                <a:ea typeface="+mj-ea"/>
                <a:cs typeface="+mj-cs"/>
              </a:rPr>
              <a:t/>
            </a:r>
            <a:br>
              <a:rPr lang="en-US" sz="2600" dirty="0">
                <a:solidFill>
                  <a:prstClr val="black"/>
                </a:solidFill>
                <a:ea typeface="+mj-ea"/>
                <a:cs typeface="+mj-cs"/>
              </a:rPr>
            </a:br>
            <a:endParaRPr lang="en-US" sz="3200" dirty="0"/>
          </a:p>
        </p:txBody>
      </p:sp>
    </p:spTree>
    <p:extLst>
      <p:ext uri="{BB962C8B-B14F-4D97-AF65-F5344CB8AC3E}">
        <p14:creationId xmlns:p14="http://schemas.microsoft.com/office/powerpoint/2010/main" val="41584933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892"/>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0" y="117918"/>
            <a:ext cx="9144000" cy="936432"/>
          </a:xfrm>
        </p:spPr>
        <p:txBody>
          <a:bodyPr anchor="t" anchorCtr="0">
            <a:noAutofit/>
          </a:bodyPr>
          <a:lstStyle/>
          <a:p>
            <a:pPr lvl="0" defTabSz="457200">
              <a:lnSpc>
                <a:spcPct val="100000"/>
              </a:lnSpc>
              <a:spcBef>
                <a:spcPts val="0"/>
              </a:spcBef>
            </a:pPr>
            <a:r>
              <a:rPr lang="en-US" sz="4000" b="1" dirty="0">
                <a:solidFill>
                  <a:prstClr val="white"/>
                </a:solidFill>
                <a:latin typeface="Calibri" panose="020F0502020204030204"/>
                <a:ea typeface="+mn-ea"/>
                <a:cs typeface="+mn-cs"/>
              </a:rPr>
              <a:t>Insurance  - Prior Loss Reductions </a:t>
            </a: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648" y="5321147"/>
            <a:ext cx="1453280" cy="1457218"/>
          </a:xfrm>
          <a:prstGeom prst="rect">
            <a:avLst/>
          </a:prstGeom>
        </p:spPr>
      </p:pic>
      <p:sp>
        <p:nvSpPr>
          <p:cNvPr id="6" name="TextBox 5"/>
          <p:cNvSpPr txBox="1"/>
          <p:nvPr/>
        </p:nvSpPr>
        <p:spPr>
          <a:xfrm>
            <a:off x="252822" y="1705385"/>
            <a:ext cx="8638356" cy="4754488"/>
          </a:xfrm>
          <a:prstGeom prst="rect">
            <a:avLst/>
          </a:prstGeom>
          <a:noFill/>
        </p:spPr>
        <p:txBody>
          <a:bodyPr wrap="square" rtlCol="0">
            <a:normAutofit/>
          </a:bodyPr>
          <a:lstStyle/>
          <a:p>
            <a:pPr marL="576263" indent="-457200">
              <a:buFont typeface="Arial" panose="020B0604020202020204" pitchFamily="34" charset="0"/>
              <a:buChar char="•"/>
            </a:pPr>
            <a:r>
              <a:rPr lang="en-US" sz="3600" dirty="0">
                <a:solidFill>
                  <a:prstClr val="black"/>
                </a:solidFill>
                <a:ea typeface="+mj-ea"/>
                <a:cs typeface="+mj-cs"/>
              </a:rPr>
              <a:t>When the Applicant receives PA funding for a facility damaged by the same hazard in a subsequent disaster, FEMA reduces funding in this subsequent disaster by the amount of insurance required from the previous </a:t>
            </a:r>
            <a:r>
              <a:rPr lang="en-US" sz="3600" dirty="0" smtClean="0">
                <a:solidFill>
                  <a:prstClr val="black"/>
                </a:solidFill>
                <a:ea typeface="+mj-ea"/>
                <a:cs typeface="+mj-cs"/>
              </a:rPr>
              <a:t>disaster</a:t>
            </a:r>
          </a:p>
          <a:p>
            <a:pPr marL="576263" indent="-457200">
              <a:buFont typeface="Arial" panose="020B0604020202020204" pitchFamily="34" charset="0"/>
              <a:buChar char="•"/>
            </a:pPr>
            <a:endParaRPr lang="en-US" sz="3000" dirty="0">
              <a:solidFill>
                <a:prstClr val="black"/>
              </a:solidFill>
              <a:ea typeface="+mj-ea"/>
              <a:cs typeface="+mj-cs"/>
            </a:endParaRPr>
          </a:p>
        </p:txBody>
      </p:sp>
    </p:spTree>
    <p:extLst>
      <p:ext uri="{BB962C8B-B14F-4D97-AF65-F5344CB8AC3E}">
        <p14:creationId xmlns:p14="http://schemas.microsoft.com/office/powerpoint/2010/main" val="418868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Eligibility</a:t>
            </a:r>
            <a:endParaRPr lang="en-US" sz="3200" u="sng" dirty="0">
              <a:solidFill>
                <a:schemeClr val="bg1"/>
              </a:solidFill>
            </a:endParaRPr>
          </a:p>
        </p:txBody>
      </p:sp>
      <p:grpSp>
        <p:nvGrpSpPr>
          <p:cNvPr id="2" name="Group 10"/>
          <p:cNvGrpSpPr/>
          <p:nvPr/>
        </p:nvGrpSpPr>
        <p:grpSpPr>
          <a:xfrm>
            <a:off x="228600" y="990600"/>
            <a:ext cx="8610600" cy="4953000"/>
            <a:chOff x="304800" y="1371600"/>
            <a:chExt cx="8610600" cy="4267200"/>
          </a:xfrm>
        </p:grpSpPr>
        <p:sp>
          <p:nvSpPr>
            <p:cNvPr id="13" name="Rectangle 12"/>
            <p:cNvSpPr/>
            <p:nvPr/>
          </p:nvSpPr>
          <p:spPr>
            <a:xfrm>
              <a:off x="304800" y="1371600"/>
              <a:ext cx="8610600" cy="4267200"/>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noChangeArrowheads="1"/>
            </p:cNvPicPr>
            <p:nvPr/>
          </p:nvPicPr>
          <p:blipFill>
            <a:blip r:embed="rId3" cstate="print"/>
            <a:srcRect/>
            <a:stretch>
              <a:fillRect/>
            </a:stretch>
          </p:blipFill>
          <p:spPr bwMode="auto">
            <a:xfrm>
              <a:off x="2533650" y="2108200"/>
              <a:ext cx="4215823" cy="2794000"/>
            </a:xfrm>
            <a:prstGeom prst="rect">
              <a:avLst/>
            </a:prstGeom>
            <a:solidFill>
              <a:schemeClr val="tx2">
                <a:lumMod val="40000"/>
                <a:lumOff val="60000"/>
              </a:schemeClr>
            </a:solidFill>
            <a:ln w="9525" algn="in">
              <a:noFill/>
              <a:miter lim="800000"/>
              <a:headEnd/>
              <a:tailEnd/>
            </a:ln>
            <a:effectLst/>
          </p:spPr>
        </p:pic>
        <p:grpSp>
          <p:nvGrpSpPr>
            <p:cNvPr id="3" name="Group 14"/>
            <p:cNvGrpSpPr/>
            <p:nvPr/>
          </p:nvGrpSpPr>
          <p:grpSpPr>
            <a:xfrm>
              <a:off x="533400" y="3733800"/>
              <a:ext cx="2314864" cy="1219200"/>
              <a:chOff x="533400" y="3733800"/>
              <a:chExt cx="2314864" cy="1219200"/>
            </a:xfrm>
          </p:grpSpPr>
          <p:sp>
            <p:nvSpPr>
              <p:cNvPr id="26" name="Line 5"/>
              <p:cNvSpPr>
                <a:spLocks noChangeShapeType="1"/>
              </p:cNvSpPr>
              <p:nvPr/>
            </p:nvSpPr>
            <p:spPr bwMode="auto">
              <a:xfrm>
                <a:off x="2344882" y="4457700"/>
                <a:ext cx="503382" cy="0"/>
              </a:xfrm>
              <a:prstGeom prst="line">
                <a:avLst/>
              </a:prstGeom>
              <a:noFill/>
              <a:ln w="9525">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27" name="Text Box 9"/>
              <p:cNvSpPr txBox="1">
                <a:spLocks noChangeArrowheads="1"/>
              </p:cNvSpPr>
              <p:nvPr/>
            </p:nvSpPr>
            <p:spPr bwMode="auto">
              <a:xfrm>
                <a:off x="533400" y="3733800"/>
                <a:ext cx="1905000" cy="1219200"/>
              </a:xfrm>
              <a:prstGeom prst="rect">
                <a:avLst/>
              </a:prstGeom>
              <a:solidFill>
                <a:srgbClr val="FFC000"/>
              </a:solidFill>
              <a:ln w="127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334146"/>
                    </a:solidFill>
                    <a:effectLst/>
                    <a:latin typeface="Georgia" pitchFamily="18" charset="0"/>
                    <a:cs typeface="Arial" pitchFamily="34" charset="0"/>
                  </a:rPr>
                  <a:t>State, tribal, local          governments (counties, cities, towns, school     districts, etc.) , certain PNP’s  (critical and non-critical).</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8"/>
            <p:cNvGrpSpPr/>
            <p:nvPr/>
          </p:nvGrpSpPr>
          <p:grpSpPr>
            <a:xfrm>
              <a:off x="5931477" y="3251200"/>
              <a:ext cx="2831523" cy="1397000"/>
              <a:chOff x="5931477" y="3251200"/>
              <a:chExt cx="2683117" cy="1397000"/>
            </a:xfrm>
          </p:grpSpPr>
          <p:sp>
            <p:nvSpPr>
              <p:cNvPr id="24" name="Line 6"/>
              <p:cNvSpPr>
                <a:spLocks noChangeShapeType="1"/>
              </p:cNvSpPr>
              <p:nvPr/>
            </p:nvSpPr>
            <p:spPr bwMode="auto">
              <a:xfrm flipH="1">
                <a:off x="5931477" y="3822700"/>
                <a:ext cx="566305" cy="0"/>
              </a:xfrm>
              <a:prstGeom prst="line">
                <a:avLst/>
              </a:prstGeom>
              <a:noFill/>
              <a:ln w="9525">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25" name="Text Box 10"/>
              <p:cNvSpPr txBox="1">
                <a:spLocks noChangeArrowheads="1"/>
              </p:cNvSpPr>
              <p:nvPr/>
            </p:nvSpPr>
            <p:spPr bwMode="auto">
              <a:xfrm>
                <a:off x="6497782" y="3251200"/>
                <a:ext cx="2116812" cy="1397000"/>
              </a:xfrm>
              <a:prstGeom prst="rect">
                <a:avLst/>
              </a:prstGeom>
              <a:solidFill>
                <a:srgbClr val="FFC000"/>
              </a:solidFill>
              <a:ln w="127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334146"/>
                    </a:solidFill>
                    <a:effectLst/>
                    <a:latin typeface="Georgia" pitchFamily="18" charset="0"/>
                    <a:cs typeface="Arial" pitchFamily="34" charset="0"/>
                  </a:rPr>
                  <a:t>Public or PNP-owned building, works, system, or equipment;  Certain maintained and improved natural features;  Applicant must be legally responsible for </a:t>
                </a:r>
                <a:r>
                  <a:rPr kumimoji="0" lang="en-US" sz="1300" b="0" i="0" u="none" strike="noStrike" cap="none" normalizeH="0" dirty="0" smtClean="0">
                    <a:ln>
                      <a:noFill/>
                    </a:ln>
                    <a:solidFill>
                      <a:srgbClr val="334146"/>
                    </a:solidFill>
                    <a:effectLst/>
                    <a:latin typeface="Georgia" pitchFamily="18" charset="0"/>
                    <a:cs typeface="Arial" pitchFamily="34" charset="0"/>
                  </a:rPr>
                  <a:t> </a:t>
                </a:r>
                <a:r>
                  <a:rPr kumimoji="0" lang="en-US" sz="1300" b="0" i="0" u="none" strike="noStrike" cap="none" normalizeH="0" baseline="0" dirty="0" smtClean="0">
                    <a:ln>
                      <a:noFill/>
                    </a:ln>
                    <a:solidFill>
                      <a:srgbClr val="334146"/>
                    </a:solidFill>
                    <a:effectLst/>
                    <a:latin typeface="Georgia" pitchFamily="18" charset="0"/>
                    <a:cs typeface="Arial" pitchFamily="34" charset="0"/>
                  </a:rPr>
                  <a:t>maintenance and repair.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11"/>
            <p:cNvGrpSpPr/>
            <p:nvPr/>
          </p:nvGrpSpPr>
          <p:grpSpPr>
            <a:xfrm>
              <a:off x="685800" y="2209800"/>
              <a:ext cx="3232150" cy="1219200"/>
              <a:chOff x="685800" y="2209800"/>
              <a:chExt cx="3232150" cy="1219200"/>
            </a:xfrm>
          </p:grpSpPr>
          <p:sp>
            <p:nvSpPr>
              <p:cNvPr id="22" name="Line 7"/>
              <p:cNvSpPr>
                <a:spLocks noChangeShapeType="1"/>
              </p:cNvSpPr>
              <p:nvPr/>
            </p:nvSpPr>
            <p:spPr bwMode="auto">
              <a:xfrm>
                <a:off x="3351645" y="3124200"/>
                <a:ext cx="566305" cy="0"/>
              </a:xfrm>
              <a:prstGeom prst="line">
                <a:avLst/>
              </a:prstGeom>
              <a:noFill/>
              <a:ln w="9525">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23" name="Text Box 11"/>
              <p:cNvSpPr txBox="1">
                <a:spLocks noChangeArrowheads="1"/>
              </p:cNvSpPr>
              <p:nvPr/>
            </p:nvSpPr>
            <p:spPr bwMode="auto">
              <a:xfrm>
                <a:off x="685800" y="2209800"/>
                <a:ext cx="2743200" cy="1219200"/>
              </a:xfrm>
              <a:prstGeom prst="rect">
                <a:avLst/>
              </a:prstGeom>
              <a:solidFill>
                <a:srgbClr val="FFC000"/>
              </a:solidFill>
              <a:ln w="127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334146"/>
                    </a:solidFill>
                    <a:effectLst/>
                    <a:latin typeface="Georgia" pitchFamily="18" charset="0"/>
                    <a:cs typeface="Arial" pitchFamily="34" charset="0"/>
                  </a:rPr>
                  <a:t>Debris removal, emergency protective measures, and permanent repairs; Must be a direct result of the disaster, in the designated disaster area, and the legal responsibility of the Applicant</a:t>
                </a:r>
                <a:r>
                  <a:rPr kumimoji="0" lang="en-US" sz="1200" b="0" i="0" u="none" strike="noStrike" cap="none" normalizeH="0" baseline="0" dirty="0" smtClean="0">
                    <a:ln>
                      <a:noFill/>
                    </a:ln>
                    <a:solidFill>
                      <a:srgbClr val="334146"/>
                    </a:solidFill>
                    <a:effectLst/>
                    <a:latin typeface="Georgia"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4"/>
            <p:cNvGrpSpPr/>
            <p:nvPr/>
          </p:nvGrpSpPr>
          <p:grpSpPr>
            <a:xfrm>
              <a:off x="4924714" y="1854200"/>
              <a:ext cx="3457286" cy="1231900"/>
              <a:chOff x="4924714" y="1854200"/>
              <a:chExt cx="3457286" cy="1231900"/>
            </a:xfrm>
          </p:grpSpPr>
          <p:sp>
            <p:nvSpPr>
              <p:cNvPr id="20" name="Line 8"/>
              <p:cNvSpPr>
                <a:spLocks noChangeShapeType="1"/>
              </p:cNvSpPr>
              <p:nvPr/>
            </p:nvSpPr>
            <p:spPr bwMode="auto">
              <a:xfrm flipH="1">
                <a:off x="4924714" y="2425700"/>
                <a:ext cx="692150" cy="0"/>
              </a:xfrm>
              <a:prstGeom prst="line">
                <a:avLst/>
              </a:prstGeom>
              <a:noFill/>
              <a:ln w="9525">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21" name="Text Box 12"/>
              <p:cNvSpPr txBox="1">
                <a:spLocks noChangeArrowheads="1"/>
              </p:cNvSpPr>
              <p:nvPr/>
            </p:nvSpPr>
            <p:spPr bwMode="auto">
              <a:xfrm>
                <a:off x="5616864" y="1854200"/>
                <a:ext cx="2765136" cy="1231900"/>
              </a:xfrm>
              <a:prstGeom prst="rect">
                <a:avLst/>
              </a:prstGeom>
              <a:solidFill>
                <a:srgbClr val="FFC000"/>
              </a:solidFill>
              <a:ln w="127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334146"/>
                    </a:solidFill>
                    <a:effectLst/>
                    <a:latin typeface="Georgia" pitchFamily="18" charset="0"/>
                    <a:cs typeface="Arial" pitchFamily="34" charset="0"/>
                  </a:rPr>
                  <a:t>Reasonable and necessary to accomplish the work; Compliant with Federal, State, and local requirements for competitive procurement; Reduced by all applicable credits, such as  insurance proceeds and salvage value.</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p:txBody>
          </p:sp>
        </p:grpSp>
      </p:gr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104" y="5404104"/>
            <a:ext cx="1371600" cy="1375317"/>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648" y="5321147"/>
            <a:ext cx="1453280" cy="1457218"/>
          </a:xfrm>
          <a:prstGeom prst="rect">
            <a:avLst/>
          </a:prstGeom>
        </p:spPr>
      </p:pic>
      <p:pic>
        <p:nvPicPr>
          <p:cNvPr id="8" name="Picture 7"/>
          <p:cNvPicPr>
            <a:picLocks noChangeAspect="1"/>
          </p:cNvPicPr>
          <p:nvPr/>
        </p:nvPicPr>
        <p:blipFill>
          <a:blip r:embed="rId4"/>
          <a:stretch>
            <a:fillRect/>
          </a:stretch>
        </p:blipFill>
        <p:spPr>
          <a:xfrm>
            <a:off x="2541886" y="198823"/>
            <a:ext cx="4060228" cy="2660653"/>
          </a:xfrm>
          <a:prstGeom prst="rect">
            <a:avLst/>
          </a:prstGeom>
        </p:spPr>
      </p:pic>
      <p:sp>
        <p:nvSpPr>
          <p:cNvPr id="9" name="TextBox 8"/>
          <p:cNvSpPr txBox="1"/>
          <p:nvPr/>
        </p:nvSpPr>
        <p:spPr>
          <a:xfrm>
            <a:off x="67377" y="3105452"/>
            <a:ext cx="9144000" cy="769441"/>
          </a:xfrm>
          <a:prstGeom prst="rect">
            <a:avLst/>
          </a:prstGeom>
          <a:noFill/>
        </p:spPr>
        <p:txBody>
          <a:bodyPr wrap="square" rtlCol="0">
            <a:spAutoFit/>
          </a:bodyPr>
          <a:lstStyle/>
          <a:p>
            <a:pPr algn="ctr"/>
            <a:r>
              <a:rPr lang="en-US" sz="4400" b="1" dirty="0" smtClean="0">
                <a:solidFill>
                  <a:prstClr val="black"/>
                </a:solidFill>
                <a:latin typeface="Arial" panose="020B0604020202020204" pitchFamily="34" charset="0"/>
                <a:ea typeface="+mj-ea"/>
                <a:cs typeface="Arial" panose="020B0604020202020204" pitchFamily="34" charset="0"/>
              </a:rPr>
              <a:t>Vector Control</a:t>
            </a:r>
            <a:endParaRPr lang="en-US" sz="1400" b="1" dirty="0"/>
          </a:p>
        </p:txBody>
      </p:sp>
      <p:sp>
        <p:nvSpPr>
          <p:cNvPr id="10" name="TextBox 9"/>
          <p:cNvSpPr txBox="1"/>
          <p:nvPr/>
        </p:nvSpPr>
        <p:spPr>
          <a:xfrm>
            <a:off x="67376" y="4205276"/>
            <a:ext cx="9076623" cy="1015663"/>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Henry Hernandez – State Debris &amp; Special Considerations Officer</a:t>
            </a:r>
            <a:endParaRPr lang="en-US" sz="2000" b="1" dirty="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Ginger Shirah – State Deputy Environmental Officer</a:t>
            </a:r>
            <a:endParaRPr lang="en-US" sz="2000" b="1" dirty="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October </a:t>
            </a:r>
            <a:r>
              <a:rPr lang="en-US" sz="2000" b="1" dirty="0">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17621001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50165"/>
            <a:ext cx="7772400" cy="936432"/>
          </a:xfrm>
        </p:spPr>
        <p:txBody>
          <a:bodyPr anchor="t" anchorCtr="0">
            <a:normAutofit/>
          </a:bodyPr>
          <a:lstStyle/>
          <a:p>
            <a:r>
              <a:rPr lang="en-US" sz="4800" b="1" cap="all" dirty="0" smtClean="0">
                <a:solidFill>
                  <a:schemeClr val="bg1"/>
                </a:solidFill>
                <a:latin typeface="+mn-lt"/>
              </a:rPr>
              <a:t>Vector control</a:t>
            </a:r>
            <a:endParaRPr lang="en-US" sz="48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023" y="5321147"/>
            <a:ext cx="1453280" cy="1457218"/>
          </a:xfrm>
          <a:prstGeom prst="rect">
            <a:avLst/>
          </a:prstGeom>
        </p:spPr>
      </p:pic>
      <p:sp>
        <p:nvSpPr>
          <p:cNvPr id="6" name="TextBox 5"/>
          <p:cNvSpPr txBox="1"/>
          <p:nvPr/>
        </p:nvSpPr>
        <p:spPr>
          <a:xfrm>
            <a:off x="305718" y="986597"/>
            <a:ext cx="8638356" cy="4624931"/>
          </a:xfrm>
          <a:prstGeom prst="rect">
            <a:avLst/>
          </a:prstGeom>
          <a:noFill/>
        </p:spPr>
        <p:txBody>
          <a:bodyPr wrap="square" rtlCol="0">
            <a:normAutofit fontScale="85000" lnSpcReduction="20000"/>
          </a:bodyPr>
          <a:lstStyle/>
          <a:p>
            <a:r>
              <a:rPr lang="en-US" sz="3000" b="1" dirty="0" smtClean="0"/>
              <a:t>DOCUMENTATION:</a:t>
            </a:r>
          </a:p>
          <a:p>
            <a:endParaRPr lang="en-US" sz="3000" dirty="0" smtClean="0"/>
          </a:p>
          <a:p>
            <a:pPr marL="457200" indent="-457200">
              <a:buFont typeface="Arial" panose="020B0604020202020204" pitchFamily="34" charset="0"/>
              <a:buChar char="•"/>
            </a:pPr>
            <a:r>
              <a:rPr lang="en-US" sz="3000" dirty="0" smtClean="0"/>
              <a:t>3 years baseline data: Cost of equipment, labor and materials for the same months of this event</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smtClean="0"/>
              <a:t>Surveillance trap data that indicates an increase in mosquito populations created by the storm</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smtClean="0"/>
              <a:t>A letter from the county health department indicating a serious health threat or mosquito nuisance hampering the recovery operations</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smtClean="0"/>
              <a:t>Aerial maps showing the areas to be sprayed and the trap locations</a:t>
            </a:r>
            <a:endParaRPr lang="en-US" sz="3000" dirty="0"/>
          </a:p>
        </p:txBody>
      </p:sp>
    </p:spTree>
    <p:extLst>
      <p:ext uri="{BB962C8B-B14F-4D97-AF65-F5344CB8AC3E}">
        <p14:creationId xmlns:p14="http://schemas.microsoft.com/office/powerpoint/2010/main" val="23512658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0" y="84042"/>
            <a:ext cx="9144000" cy="936432"/>
          </a:xfrm>
        </p:spPr>
        <p:txBody>
          <a:bodyPr anchor="t" anchorCtr="0">
            <a:normAutofit/>
          </a:bodyPr>
          <a:lstStyle/>
          <a:p>
            <a:r>
              <a:rPr lang="en-US" sz="4400" b="1" cap="all" dirty="0" smtClean="0">
                <a:solidFill>
                  <a:schemeClr val="bg1"/>
                </a:solidFill>
                <a:latin typeface="+mn-lt"/>
              </a:rPr>
              <a:t>Vector control (</a:t>
            </a:r>
            <a:r>
              <a:rPr lang="en-US" sz="4400" b="1" dirty="0">
                <a:solidFill>
                  <a:schemeClr val="bg1"/>
                </a:solidFill>
                <a:latin typeface="+mn-lt"/>
              </a:rPr>
              <a:t>c</a:t>
            </a:r>
            <a:r>
              <a:rPr lang="en-US" sz="4400" b="1" dirty="0" smtClean="0">
                <a:solidFill>
                  <a:schemeClr val="bg1"/>
                </a:solidFill>
                <a:latin typeface="+mn-lt"/>
              </a:rPr>
              <a:t>ont’d</a:t>
            </a:r>
            <a:r>
              <a:rPr lang="en-US" sz="4400" b="1" cap="all" dirty="0" smtClean="0">
                <a:solidFill>
                  <a:schemeClr val="bg1"/>
                </a:solidFill>
                <a:latin typeface="+mn-lt"/>
              </a:rPr>
              <a:t>)</a:t>
            </a:r>
            <a:endParaRPr lang="en-US" sz="44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8898" y="5321147"/>
            <a:ext cx="1453280" cy="1457218"/>
          </a:xfrm>
          <a:prstGeom prst="rect">
            <a:avLst/>
          </a:prstGeom>
        </p:spPr>
      </p:pic>
      <p:sp>
        <p:nvSpPr>
          <p:cNvPr id="6" name="TextBox 5"/>
          <p:cNvSpPr txBox="1"/>
          <p:nvPr/>
        </p:nvSpPr>
        <p:spPr>
          <a:xfrm>
            <a:off x="305718" y="1167338"/>
            <a:ext cx="8638356" cy="4617445"/>
          </a:xfrm>
          <a:prstGeom prst="rect">
            <a:avLst/>
          </a:prstGeom>
          <a:noFill/>
        </p:spPr>
        <p:txBody>
          <a:bodyPr wrap="square" rtlCol="0">
            <a:normAutofit fontScale="92500" lnSpcReduction="20000"/>
          </a:bodyPr>
          <a:lstStyle/>
          <a:p>
            <a:endParaRPr lang="en-US" sz="3000" dirty="0" smtClean="0"/>
          </a:p>
          <a:p>
            <a:pPr marL="457200" indent="-457200">
              <a:buFont typeface="Arial" panose="020B0604020202020204" pitchFamily="34" charset="0"/>
              <a:buChar char="•"/>
            </a:pPr>
            <a:r>
              <a:rPr lang="en-US" sz="3000" dirty="0" smtClean="0"/>
              <a:t>Information on the chemicals and concentrations used. Must be approved for use in Florida by the EPA</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smtClean="0"/>
              <a:t>The dates of applications</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smtClean="0"/>
              <a:t>If spraying over State lands authorization from the Florida Dept. of Environmental Protection must be obtained</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smtClean="0"/>
              <a:t>No spray operation may be conducted in “No Spray Zones” designated by the US Fish and Wildlife Service</a:t>
            </a:r>
            <a:endParaRPr lang="en-US" sz="3000" dirty="0"/>
          </a:p>
        </p:txBody>
      </p:sp>
    </p:spTree>
    <p:extLst>
      <p:ext uri="{BB962C8B-B14F-4D97-AF65-F5344CB8AC3E}">
        <p14:creationId xmlns:p14="http://schemas.microsoft.com/office/powerpoint/2010/main" val="11684094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648" y="5321147"/>
            <a:ext cx="1453280" cy="1457218"/>
          </a:xfrm>
          <a:prstGeom prst="rect">
            <a:avLst/>
          </a:prstGeom>
        </p:spPr>
      </p:pic>
      <p:pic>
        <p:nvPicPr>
          <p:cNvPr id="8" name="Picture 7"/>
          <p:cNvPicPr>
            <a:picLocks noChangeAspect="1"/>
          </p:cNvPicPr>
          <p:nvPr/>
        </p:nvPicPr>
        <p:blipFill>
          <a:blip r:embed="rId4"/>
          <a:stretch>
            <a:fillRect/>
          </a:stretch>
        </p:blipFill>
        <p:spPr>
          <a:xfrm>
            <a:off x="2541886" y="198823"/>
            <a:ext cx="4060228" cy="2660653"/>
          </a:xfrm>
          <a:prstGeom prst="rect">
            <a:avLst/>
          </a:prstGeom>
        </p:spPr>
      </p:pic>
      <p:sp>
        <p:nvSpPr>
          <p:cNvPr id="9" name="TextBox 8"/>
          <p:cNvSpPr txBox="1"/>
          <p:nvPr/>
        </p:nvSpPr>
        <p:spPr>
          <a:xfrm>
            <a:off x="33688" y="3022280"/>
            <a:ext cx="9144000" cy="1446550"/>
          </a:xfrm>
          <a:prstGeom prst="rect">
            <a:avLst/>
          </a:prstGeom>
          <a:noFill/>
        </p:spPr>
        <p:txBody>
          <a:bodyPr wrap="square" rtlCol="0">
            <a:spAutoFit/>
          </a:bodyPr>
          <a:lstStyle/>
          <a:p>
            <a:pPr algn="ctr"/>
            <a:r>
              <a:rPr lang="en-US" sz="4400" b="1" dirty="0" smtClean="0">
                <a:solidFill>
                  <a:prstClr val="black"/>
                </a:solidFill>
                <a:latin typeface="Arial" panose="020B0604020202020204" pitchFamily="34" charset="0"/>
                <a:ea typeface="+mj-ea"/>
                <a:cs typeface="Arial" panose="020B0604020202020204" pitchFamily="34" charset="0"/>
              </a:rPr>
              <a:t>Environmental and Historic Preservation</a:t>
            </a:r>
            <a:endParaRPr lang="en-US" sz="1400" b="1" dirty="0"/>
          </a:p>
        </p:txBody>
      </p:sp>
    </p:spTree>
    <p:extLst>
      <p:ext uri="{BB962C8B-B14F-4D97-AF65-F5344CB8AC3E}">
        <p14:creationId xmlns:p14="http://schemas.microsoft.com/office/powerpoint/2010/main" val="12165993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305718" y="117918"/>
            <a:ext cx="8638356" cy="936432"/>
          </a:xfrm>
        </p:spPr>
        <p:txBody>
          <a:bodyPr anchor="t" anchorCtr="0">
            <a:normAutofit/>
          </a:bodyPr>
          <a:lstStyle/>
          <a:p>
            <a:r>
              <a:rPr lang="en-US" sz="4400" b="1" cap="all" dirty="0" smtClean="0">
                <a:solidFill>
                  <a:schemeClr val="bg1"/>
                </a:solidFill>
                <a:latin typeface="+mn-lt"/>
              </a:rPr>
              <a:t>Roads - culverts - Bridges</a:t>
            </a:r>
            <a:endParaRPr lang="en-US" sz="44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273" y="5451691"/>
            <a:ext cx="1323089" cy="1326674"/>
          </a:xfrm>
          <a:prstGeom prst="rect">
            <a:avLst/>
          </a:prstGeom>
        </p:spPr>
      </p:pic>
      <p:sp>
        <p:nvSpPr>
          <p:cNvPr id="6" name="TextBox 5"/>
          <p:cNvSpPr txBox="1"/>
          <p:nvPr/>
        </p:nvSpPr>
        <p:spPr>
          <a:xfrm>
            <a:off x="305718" y="986598"/>
            <a:ext cx="8366644" cy="4964126"/>
          </a:xfrm>
          <a:prstGeom prst="rect">
            <a:avLst/>
          </a:prstGeom>
          <a:noFill/>
        </p:spPr>
        <p:txBody>
          <a:bodyPr wrap="square" rtlCol="0">
            <a:normAutofit fontScale="77500" lnSpcReduction="20000"/>
          </a:bodyPr>
          <a:lstStyle/>
          <a:p>
            <a:r>
              <a:rPr lang="en-US" sz="3100" b="1" dirty="0" smtClean="0"/>
              <a:t>DOCUMENTATION:</a:t>
            </a:r>
          </a:p>
          <a:p>
            <a:endParaRPr lang="en-US" sz="1900" dirty="0" smtClean="0"/>
          </a:p>
          <a:p>
            <a:pPr marL="461963" indent="-342900">
              <a:buFont typeface="Arial" panose="020B0604020202020204" pitchFamily="34" charset="0"/>
              <a:buChar char="•"/>
            </a:pPr>
            <a:r>
              <a:rPr lang="en-US" sz="2800" dirty="0" smtClean="0"/>
              <a:t>Location of borrow pit or stock pile where fill material was taken (Name of owner, GPS coordinates, physical address)</a:t>
            </a:r>
          </a:p>
          <a:p>
            <a:pPr marL="461963" indent="-342900">
              <a:buFont typeface="Arial" panose="020B0604020202020204" pitchFamily="34" charset="0"/>
              <a:buChar char="•"/>
            </a:pPr>
            <a:endParaRPr lang="en-US" sz="2800" dirty="0"/>
          </a:p>
          <a:p>
            <a:pPr marL="461963" indent="-342900">
              <a:buFont typeface="Arial" panose="020B0604020202020204" pitchFamily="34" charset="0"/>
              <a:buChar char="•"/>
            </a:pPr>
            <a:r>
              <a:rPr lang="en-US" sz="2800" dirty="0" smtClean="0"/>
              <a:t>A statement from the applicant that the borrow pit was not extended horizontally while taking fill material</a:t>
            </a:r>
          </a:p>
          <a:p>
            <a:pPr marL="342900" indent="-342900">
              <a:buFont typeface="Arial" panose="020B0604020202020204" pitchFamily="34" charset="0"/>
              <a:buChar char="•"/>
            </a:pPr>
            <a:endParaRPr lang="en-US" sz="2800" dirty="0" smtClean="0"/>
          </a:p>
          <a:p>
            <a:r>
              <a:rPr lang="en-US" sz="2800" b="1" dirty="0" smtClean="0"/>
              <a:t>If in wetlands or a floodplain:</a:t>
            </a:r>
          </a:p>
          <a:p>
            <a:pPr marL="342900" indent="-342900">
              <a:buFont typeface="Arial" panose="020B0604020202020204" pitchFamily="34" charset="0"/>
              <a:buChar char="•"/>
            </a:pPr>
            <a:endParaRPr lang="en-US" sz="2800" dirty="0" smtClean="0"/>
          </a:p>
          <a:p>
            <a:pPr marL="461963" indent="-342900">
              <a:buFont typeface="Arial" panose="020B0604020202020204" pitchFamily="34" charset="0"/>
              <a:buChar char="•"/>
            </a:pPr>
            <a:r>
              <a:rPr lang="en-US" sz="2800" dirty="0" smtClean="0"/>
              <a:t>Permit or Exemption Letter from FDEP</a:t>
            </a:r>
          </a:p>
          <a:p>
            <a:pPr marL="461963" indent="-342900">
              <a:buFont typeface="Arial" panose="020B0604020202020204" pitchFamily="34" charset="0"/>
              <a:buChar char="•"/>
            </a:pPr>
            <a:endParaRPr lang="en-US" sz="2800" dirty="0"/>
          </a:p>
          <a:p>
            <a:pPr marL="461963" indent="-342900">
              <a:buFont typeface="Arial" panose="020B0604020202020204" pitchFamily="34" charset="0"/>
              <a:buChar char="•"/>
            </a:pPr>
            <a:r>
              <a:rPr lang="en-US" sz="2800" dirty="0" smtClean="0"/>
              <a:t>Permit or Letter from the USACE acknowledging use of a Nationwide Permit</a:t>
            </a:r>
          </a:p>
          <a:p>
            <a:pPr marL="461963" indent="-342900">
              <a:buFont typeface="Arial" panose="020B0604020202020204" pitchFamily="34" charset="0"/>
              <a:buChar char="•"/>
            </a:pPr>
            <a:endParaRPr lang="en-US" sz="2800" dirty="0"/>
          </a:p>
          <a:p>
            <a:pPr marL="461963" indent="-342900">
              <a:buFont typeface="Arial" panose="020B0604020202020204" pitchFamily="34" charset="0"/>
              <a:buChar char="•"/>
            </a:pPr>
            <a:r>
              <a:rPr lang="en-US" sz="2800" dirty="0" smtClean="0"/>
              <a:t>Possible Consultation with the local Floodplain Manager</a:t>
            </a:r>
          </a:p>
          <a:p>
            <a:pPr marL="461963" indent="-342900">
              <a:buFont typeface="Arial" panose="020B0604020202020204" pitchFamily="34" charset="0"/>
              <a:buChar char="•"/>
            </a:pPr>
            <a:endParaRPr lang="en-US" sz="2800" dirty="0" smtClean="0"/>
          </a:p>
          <a:p>
            <a:pPr marL="461963" indent="-342900">
              <a:buFont typeface="Arial" panose="020B0604020202020204" pitchFamily="34" charset="0"/>
              <a:buChar char="•"/>
            </a:pPr>
            <a:r>
              <a:rPr lang="en-US" sz="2800" dirty="0" smtClean="0"/>
              <a:t>Possible requirement for a Public Notice</a:t>
            </a:r>
            <a:endParaRPr lang="en-US" sz="2800" dirty="0"/>
          </a:p>
          <a:p>
            <a:pPr marL="461963"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3170991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305718" y="117918"/>
            <a:ext cx="8638356" cy="936432"/>
          </a:xfrm>
        </p:spPr>
        <p:txBody>
          <a:bodyPr anchor="t" anchorCtr="0">
            <a:normAutofit/>
          </a:bodyPr>
          <a:lstStyle/>
          <a:p>
            <a:r>
              <a:rPr lang="en-US" sz="4000" b="1" cap="all" dirty="0" smtClean="0">
                <a:solidFill>
                  <a:schemeClr val="bg1"/>
                </a:solidFill>
                <a:latin typeface="+mn-lt"/>
              </a:rPr>
              <a:t>Roads - culverts – Bridges (</a:t>
            </a:r>
            <a:r>
              <a:rPr lang="en-US" sz="4000" b="1" dirty="0">
                <a:solidFill>
                  <a:schemeClr val="bg1"/>
                </a:solidFill>
                <a:latin typeface="+mn-lt"/>
              </a:rPr>
              <a:t>C</a:t>
            </a:r>
            <a:r>
              <a:rPr lang="en-US" sz="4000" b="1" dirty="0" smtClean="0">
                <a:solidFill>
                  <a:schemeClr val="bg1"/>
                </a:solidFill>
                <a:latin typeface="+mn-lt"/>
              </a:rPr>
              <a:t>ont’d</a:t>
            </a:r>
            <a:r>
              <a:rPr lang="en-US" sz="4000" b="1" cap="all" dirty="0" smtClean="0">
                <a:solidFill>
                  <a:schemeClr val="bg1"/>
                </a:solidFill>
                <a:latin typeface="+mn-lt"/>
              </a:rPr>
              <a:t>)</a:t>
            </a:r>
            <a:endParaRPr lang="en-US" sz="40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8524" y="5470993"/>
            <a:ext cx="1303838" cy="1307371"/>
          </a:xfrm>
          <a:prstGeom prst="rect">
            <a:avLst/>
          </a:prstGeom>
        </p:spPr>
      </p:pic>
      <p:sp>
        <p:nvSpPr>
          <p:cNvPr id="6" name="TextBox 5"/>
          <p:cNvSpPr txBox="1"/>
          <p:nvPr/>
        </p:nvSpPr>
        <p:spPr>
          <a:xfrm>
            <a:off x="305718" y="867150"/>
            <a:ext cx="8366644" cy="5083574"/>
          </a:xfrm>
          <a:prstGeom prst="rect">
            <a:avLst/>
          </a:prstGeom>
          <a:noFill/>
        </p:spPr>
        <p:txBody>
          <a:bodyPr wrap="square" rtlCol="0">
            <a:normAutofit fontScale="92500" lnSpcReduction="10000"/>
          </a:bodyPr>
          <a:lstStyle/>
          <a:p>
            <a:r>
              <a:rPr lang="en-US" sz="2800" b="1" dirty="0" smtClean="0"/>
              <a:t>DOCUMENTATION:</a:t>
            </a:r>
          </a:p>
          <a:p>
            <a:endParaRPr lang="en-US" sz="1900" dirty="0"/>
          </a:p>
          <a:p>
            <a:r>
              <a:rPr lang="en-US" sz="2200" b="1" dirty="0" smtClean="0"/>
              <a:t>If replacing culverts:</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2400" dirty="0" smtClean="0"/>
              <a:t>A detailed scope of work is essential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 change in the size or number of culverts used may trigger a requirement for a hydrology study</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May require a permit from the FDEP and/or the USACE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If the work is in or upstream of an endangered/protected species or their critical habitat, there are specific guidelines for size and placement of culverts to be used and certification by a Professional Engineer that the work was conducted in accordance specifications provided in the guidelines</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endParaRPr lang="en-US" sz="1900" dirty="0" smtClean="0"/>
          </a:p>
        </p:txBody>
      </p:sp>
    </p:spTree>
    <p:extLst>
      <p:ext uri="{BB962C8B-B14F-4D97-AF65-F5344CB8AC3E}">
        <p14:creationId xmlns:p14="http://schemas.microsoft.com/office/powerpoint/2010/main" val="36886562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normAutofit/>
          </a:bodyPr>
          <a:lstStyle/>
          <a:p>
            <a:r>
              <a:rPr lang="en-US" sz="4400" b="1" cap="all" dirty="0" smtClean="0">
                <a:solidFill>
                  <a:schemeClr val="bg1"/>
                </a:solidFill>
                <a:latin typeface="+mn-lt"/>
              </a:rPr>
              <a:t>Historic preservation</a:t>
            </a:r>
            <a:endParaRPr lang="en-US" sz="44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5099" y="5449009"/>
            <a:ext cx="1325764" cy="1329356"/>
          </a:xfrm>
          <a:prstGeom prst="rect">
            <a:avLst/>
          </a:prstGeom>
        </p:spPr>
      </p:pic>
      <p:sp>
        <p:nvSpPr>
          <p:cNvPr id="6" name="TextBox 5"/>
          <p:cNvSpPr txBox="1"/>
          <p:nvPr/>
        </p:nvSpPr>
        <p:spPr>
          <a:xfrm>
            <a:off x="221381" y="986598"/>
            <a:ext cx="8722693" cy="5229429"/>
          </a:xfrm>
          <a:prstGeom prst="rect">
            <a:avLst/>
          </a:prstGeom>
          <a:noFill/>
        </p:spPr>
        <p:txBody>
          <a:bodyPr wrap="square" rtlCol="0">
            <a:normAutofit/>
          </a:bodyPr>
          <a:lstStyle/>
          <a:p>
            <a:r>
              <a:rPr lang="en-US" sz="2000" b="1" dirty="0" smtClean="0"/>
              <a:t>Any structure in the National Register of Historical Sites, any structure 50 years old or older and any structure with unique architectural features</a:t>
            </a:r>
          </a:p>
          <a:p>
            <a:endParaRPr lang="en-US" sz="1900" dirty="0"/>
          </a:p>
          <a:p>
            <a:pPr marL="342900" indent="-342900">
              <a:buFont typeface="Arial" panose="020B0604020202020204" pitchFamily="34" charset="0"/>
              <a:buChar char="•"/>
            </a:pPr>
            <a:r>
              <a:rPr lang="en-US" sz="1900" dirty="0" smtClean="0"/>
              <a:t>DO NO WORK until FEMA determines if a SHPO consultation is needed</a:t>
            </a:r>
          </a:p>
          <a:p>
            <a:pPr marL="342900" indent="-342900">
              <a:buFont typeface="Arial" panose="020B0604020202020204" pitchFamily="34" charset="0"/>
              <a:buChar char="•"/>
            </a:pPr>
            <a:endParaRPr lang="en-US" sz="1900" dirty="0" smtClean="0"/>
          </a:p>
          <a:p>
            <a:pPr marL="342900" indent="-342900">
              <a:buFont typeface="Arial" panose="020B0604020202020204" pitchFamily="34" charset="0"/>
              <a:buChar char="•"/>
            </a:pPr>
            <a:r>
              <a:rPr lang="en-US" sz="1900" dirty="0" smtClean="0"/>
              <a:t>Contact the FDEM DSCP, your assigned FDEM PAC, or a FEMA PAC immediately</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Provide the Historic </a:t>
            </a:r>
            <a:r>
              <a:rPr lang="en-US" sz="1900" dirty="0"/>
              <a:t>Register ID Number if </a:t>
            </a:r>
            <a:r>
              <a:rPr lang="en-US" sz="1900" dirty="0" smtClean="0"/>
              <a:t>known</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Provide a detailed description of the damages</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Provide a full description of the structure including name if it has one</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Provide the build date</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Physical address and/or GPS Coordinates</a:t>
            </a:r>
          </a:p>
          <a:p>
            <a:endParaRPr lang="en-US" sz="1900" dirty="0"/>
          </a:p>
        </p:txBody>
      </p:sp>
    </p:spTree>
    <p:extLst>
      <p:ext uri="{BB962C8B-B14F-4D97-AF65-F5344CB8AC3E}">
        <p14:creationId xmlns:p14="http://schemas.microsoft.com/office/powerpoint/2010/main" val="8388823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305718" y="117918"/>
            <a:ext cx="8638356" cy="936432"/>
          </a:xfrm>
        </p:spPr>
        <p:txBody>
          <a:bodyPr anchor="t" anchorCtr="0">
            <a:normAutofit/>
          </a:bodyPr>
          <a:lstStyle/>
          <a:p>
            <a:r>
              <a:rPr lang="en-US" sz="4000" b="1" cap="all" dirty="0" smtClean="0">
                <a:solidFill>
                  <a:schemeClr val="bg1"/>
                </a:solidFill>
                <a:latin typeface="+mn-lt"/>
              </a:rPr>
              <a:t>Roads - culverts – Bridges (</a:t>
            </a:r>
            <a:r>
              <a:rPr lang="en-US" sz="4000" b="1" dirty="0">
                <a:solidFill>
                  <a:schemeClr val="bg1"/>
                </a:solidFill>
                <a:latin typeface="+mn-lt"/>
              </a:rPr>
              <a:t>C</a:t>
            </a:r>
            <a:r>
              <a:rPr lang="en-US" sz="4000" b="1" dirty="0" smtClean="0">
                <a:solidFill>
                  <a:schemeClr val="bg1"/>
                </a:solidFill>
                <a:latin typeface="+mn-lt"/>
              </a:rPr>
              <a:t>ont’d</a:t>
            </a:r>
            <a:r>
              <a:rPr lang="en-US" sz="4000" b="1" cap="all" dirty="0" smtClean="0">
                <a:solidFill>
                  <a:schemeClr val="bg1"/>
                </a:solidFill>
                <a:latin typeface="+mn-lt"/>
              </a:rPr>
              <a:t>)</a:t>
            </a:r>
            <a:endParaRPr lang="en-US" sz="40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8524" y="5470993"/>
            <a:ext cx="1303838" cy="1307371"/>
          </a:xfrm>
          <a:prstGeom prst="rect">
            <a:avLst/>
          </a:prstGeom>
        </p:spPr>
      </p:pic>
      <p:sp>
        <p:nvSpPr>
          <p:cNvPr id="6" name="TextBox 5"/>
          <p:cNvSpPr txBox="1"/>
          <p:nvPr/>
        </p:nvSpPr>
        <p:spPr>
          <a:xfrm>
            <a:off x="305718" y="867150"/>
            <a:ext cx="8366644" cy="5083574"/>
          </a:xfrm>
          <a:prstGeom prst="rect">
            <a:avLst/>
          </a:prstGeom>
          <a:noFill/>
        </p:spPr>
        <p:txBody>
          <a:bodyPr wrap="square" rtlCol="0">
            <a:normAutofit fontScale="92500" lnSpcReduction="10000"/>
          </a:bodyPr>
          <a:lstStyle/>
          <a:p>
            <a:r>
              <a:rPr lang="en-US" sz="2800" b="1" dirty="0" smtClean="0"/>
              <a:t>DOCUMENTATION:</a:t>
            </a:r>
          </a:p>
          <a:p>
            <a:endParaRPr lang="en-US" sz="1900" dirty="0"/>
          </a:p>
          <a:p>
            <a:r>
              <a:rPr lang="en-US" sz="2200" b="1" dirty="0" smtClean="0"/>
              <a:t>If replacing culverts:</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2400" dirty="0" smtClean="0"/>
              <a:t>A detailed scope of work is essential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 change in the size or number of culverts used may trigger a requirement for a hydrology study</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May require a permit from the FDEP and/or the USACE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If the work is in or upstream of an endangered/protected species or their critical habitat, there are specific guidelines for size and placement of culverts to be used and certification by a Professional Engineer that the work was conducted in accordance specifications provided in the guidelines</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endParaRPr lang="en-US" sz="1900" dirty="0" smtClean="0"/>
          </a:p>
        </p:txBody>
      </p:sp>
    </p:spTree>
    <p:extLst>
      <p:ext uri="{BB962C8B-B14F-4D97-AF65-F5344CB8AC3E}">
        <p14:creationId xmlns:p14="http://schemas.microsoft.com/office/powerpoint/2010/main" val="3274240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39051"/>
            <a:ext cx="7772400" cy="936432"/>
          </a:xfrm>
        </p:spPr>
        <p:txBody>
          <a:bodyPr anchor="t" anchorCtr="0">
            <a:normAutofit/>
          </a:bodyPr>
          <a:lstStyle/>
          <a:p>
            <a:r>
              <a:rPr lang="en-US" sz="4800" b="1" cap="all" dirty="0" smtClean="0">
                <a:solidFill>
                  <a:schemeClr val="bg1"/>
                </a:solidFill>
                <a:latin typeface="+mn-lt"/>
              </a:rPr>
              <a:t>beaches</a:t>
            </a:r>
            <a:endParaRPr lang="en-US" sz="48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7219" y="5356123"/>
            <a:ext cx="1418398" cy="1422241"/>
          </a:xfrm>
          <a:prstGeom prst="rect">
            <a:avLst/>
          </a:prstGeom>
        </p:spPr>
      </p:pic>
      <p:sp>
        <p:nvSpPr>
          <p:cNvPr id="6" name="TextBox 5"/>
          <p:cNvSpPr txBox="1"/>
          <p:nvPr/>
        </p:nvSpPr>
        <p:spPr>
          <a:xfrm>
            <a:off x="305718" y="1151029"/>
            <a:ext cx="8638356" cy="5161677"/>
          </a:xfrm>
          <a:prstGeom prst="rect">
            <a:avLst/>
          </a:prstGeom>
          <a:noFill/>
        </p:spPr>
        <p:txBody>
          <a:bodyPr wrap="square" rtlCol="0">
            <a:normAutofit/>
          </a:bodyPr>
          <a:lstStyle/>
          <a:p>
            <a:r>
              <a:rPr lang="en-US" sz="2800" b="1" dirty="0" smtClean="0"/>
              <a:t>DOCUMENTATION:</a:t>
            </a:r>
          </a:p>
          <a:p>
            <a:endParaRPr lang="en-US" sz="1900" dirty="0" smtClean="0"/>
          </a:p>
          <a:p>
            <a:pPr marL="461963" indent="-342900">
              <a:buFont typeface="Arial" panose="020B0604020202020204" pitchFamily="34" charset="0"/>
              <a:buChar char="•"/>
            </a:pPr>
            <a:r>
              <a:rPr lang="en-US" sz="2800" dirty="0" smtClean="0"/>
              <a:t>Name of beach</a:t>
            </a:r>
          </a:p>
          <a:p>
            <a:pPr marL="461963" indent="-342900">
              <a:buFont typeface="Arial" panose="020B0604020202020204" pitchFamily="34" charset="0"/>
              <a:buChar char="•"/>
            </a:pPr>
            <a:endParaRPr lang="en-US" sz="900" dirty="0" smtClean="0"/>
          </a:p>
          <a:p>
            <a:pPr marL="461963" indent="-342900">
              <a:buFont typeface="Arial" panose="020B0604020202020204" pitchFamily="34" charset="0"/>
              <a:buChar char="•"/>
            </a:pPr>
            <a:r>
              <a:rPr lang="en-US" sz="2800" dirty="0" smtClean="0"/>
              <a:t>Beach location</a:t>
            </a:r>
          </a:p>
          <a:p>
            <a:pPr marL="461963" indent="-342900">
              <a:buFont typeface="Arial" panose="020B0604020202020204" pitchFamily="34" charset="0"/>
              <a:buChar char="•"/>
            </a:pPr>
            <a:endParaRPr lang="en-US" sz="900" dirty="0" smtClean="0"/>
          </a:p>
          <a:p>
            <a:pPr marL="461963" indent="-342900">
              <a:buFont typeface="Arial" panose="020B0604020202020204" pitchFamily="34" charset="0"/>
              <a:buChar char="•"/>
            </a:pPr>
            <a:r>
              <a:rPr lang="en-US" sz="2800" dirty="0" smtClean="0"/>
              <a:t>Portion of beach damaged (use R-monuments and GPS coordinates)</a:t>
            </a:r>
          </a:p>
          <a:p>
            <a:pPr marL="461963" indent="-342900">
              <a:buFont typeface="Arial" panose="020B0604020202020204" pitchFamily="34" charset="0"/>
              <a:buChar char="•"/>
            </a:pPr>
            <a:endParaRPr lang="en-US" sz="900" dirty="0" smtClean="0"/>
          </a:p>
          <a:p>
            <a:pPr marL="461963" indent="-342900">
              <a:buFont typeface="Arial" panose="020B0604020202020204" pitchFamily="34" charset="0"/>
              <a:buChar char="•"/>
            </a:pPr>
            <a:r>
              <a:rPr lang="en-US" sz="2800" dirty="0" smtClean="0"/>
              <a:t>Linear feet of beach damaged</a:t>
            </a:r>
          </a:p>
          <a:p>
            <a:pPr marL="461963" indent="-342900">
              <a:buFont typeface="Arial" panose="020B0604020202020204" pitchFamily="34" charset="0"/>
              <a:buChar char="•"/>
            </a:pPr>
            <a:endParaRPr lang="en-US" sz="900" dirty="0" smtClean="0"/>
          </a:p>
          <a:p>
            <a:pPr marL="461963" indent="-342900">
              <a:buFont typeface="Arial" panose="020B0604020202020204" pitchFamily="34" charset="0"/>
              <a:buChar char="•"/>
            </a:pPr>
            <a:r>
              <a:rPr lang="en-US" sz="2800" dirty="0" smtClean="0"/>
              <a:t>Records of maintenance of beach</a:t>
            </a:r>
          </a:p>
          <a:p>
            <a:pPr marL="461963" indent="-342900">
              <a:buFont typeface="Arial" panose="020B0604020202020204" pitchFamily="34" charset="0"/>
              <a:buChar char="•"/>
            </a:pPr>
            <a:endParaRPr lang="en-US" sz="900" dirty="0" smtClean="0"/>
          </a:p>
          <a:p>
            <a:pPr marL="461963" indent="-342900">
              <a:buFont typeface="Arial" panose="020B0604020202020204" pitchFamily="34" charset="0"/>
              <a:buChar char="•"/>
            </a:pPr>
            <a:r>
              <a:rPr lang="en-US" sz="2800" dirty="0" smtClean="0"/>
              <a:t>Engineer drawings depicting original design</a:t>
            </a:r>
          </a:p>
          <a:p>
            <a:endParaRPr lang="en-US" sz="2400" dirty="0" smtClean="0"/>
          </a:p>
          <a:p>
            <a:endParaRPr lang="en-US" sz="2400" dirty="0"/>
          </a:p>
        </p:txBody>
      </p:sp>
    </p:spTree>
    <p:extLst>
      <p:ext uri="{BB962C8B-B14F-4D97-AF65-F5344CB8AC3E}">
        <p14:creationId xmlns:p14="http://schemas.microsoft.com/office/powerpoint/2010/main" val="41477051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normAutofit/>
          </a:bodyPr>
          <a:lstStyle/>
          <a:p>
            <a:r>
              <a:rPr lang="en-US" sz="4800" b="1" cap="all" dirty="0" smtClean="0">
                <a:solidFill>
                  <a:schemeClr val="bg1"/>
                </a:solidFill>
                <a:latin typeface="+mn-lt"/>
              </a:rPr>
              <a:t>Beaches (</a:t>
            </a:r>
            <a:r>
              <a:rPr lang="en-US" sz="4800" b="1" dirty="0" smtClean="0">
                <a:solidFill>
                  <a:schemeClr val="bg1"/>
                </a:solidFill>
                <a:latin typeface="+mn-lt"/>
              </a:rPr>
              <a:t>Cont’d</a:t>
            </a:r>
            <a:r>
              <a:rPr lang="en-US" sz="4800" b="1" cap="all" dirty="0" smtClean="0">
                <a:solidFill>
                  <a:schemeClr val="bg1"/>
                </a:solidFill>
                <a:latin typeface="+mn-lt"/>
              </a:rPr>
              <a:t>)</a:t>
            </a:r>
            <a:endParaRPr lang="en-US" sz="48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256" y="5497173"/>
            <a:ext cx="1277729" cy="1281191"/>
          </a:xfrm>
          <a:prstGeom prst="rect">
            <a:avLst/>
          </a:prstGeom>
        </p:spPr>
      </p:pic>
      <p:sp>
        <p:nvSpPr>
          <p:cNvPr id="6" name="TextBox 5"/>
          <p:cNvSpPr txBox="1"/>
          <p:nvPr/>
        </p:nvSpPr>
        <p:spPr>
          <a:xfrm>
            <a:off x="305718" y="1054350"/>
            <a:ext cx="8638356" cy="5161677"/>
          </a:xfrm>
          <a:prstGeom prst="rect">
            <a:avLst/>
          </a:prstGeom>
          <a:noFill/>
        </p:spPr>
        <p:txBody>
          <a:bodyPr wrap="square" rtlCol="0">
            <a:normAutofit/>
          </a:bodyPr>
          <a:lstStyle/>
          <a:p>
            <a:r>
              <a:rPr lang="en-US" sz="2800" b="1" dirty="0" smtClean="0"/>
              <a:t>DOCUMENTATION:</a:t>
            </a:r>
          </a:p>
          <a:p>
            <a:endParaRPr lang="en-US" sz="1900" dirty="0" smtClean="0"/>
          </a:p>
          <a:p>
            <a:pPr marL="457200" indent="-341313">
              <a:buFont typeface="Arial" panose="020B0604020202020204" pitchFamily="34" charset="0"/>
              <a:buChar char="•"/>
            </a:pPr>
            <a:r>
              <a:rPr lang="en-US" sz="2800" dirty="0"/>
              <a:t>Records depicting condition of beach prior to storm </a:t>
            </a:r>
            <a:r>
              <a:rPr lang="en-US" sz="2800" dirty="0" smtClean="0"/>
              <a:t>activity</a:t>
            </a:r>
          </a:p>
          <a:p>
            <a:pPr marL="457200" indent="-341313">
              <a:buFont typeface="Arial" panose="020B0604020202020204" pitchFamily="34" charset="0"/>
              <a:buChar char="•"/>
            </a:pPr>
            <a:endParaRPr lang="en-US" sz="900" dirty="0"/>
          </a:p>
          <a:p>
            <a:pPr marL="457200" indent="-341313">
              <a:buFont typeface="Arial" panose="020B0604020202020204" pitchFamily="34" charset="0"/>
              <a:buChar char="•"/>
            </a:pPr>
            <a:r>
              <a:rPr lang="en-US" sz="2800" dirty="0"/>
              <a:t>Engineer drawings depicting damage with</a:t>
            </a:r>
            <a:r>
              <a:rPr lang="en-US" sz="2800" dirty="0" smtClean="0"/>
              <a:t>:</a:t>
            </a:r>
          </a:p>
          <a:p>
            <a:pPr marL="457200" indent="-341313">
              <a:buFont typeface="Arial" panose="020B0604020202020204" pitchFamily="34" charset="0"/>
              <a:buChar char="•"/>
            </a:pPr>
            <a:endParaRPr lang="en-US" sz="900" dirty="0"/>
          </a:p>
          <a:p>
            <a:pPr marL="1030287" lvl="1" indent="-457200">
              <a:buFont typeface="Courier New" panose="02070309020205020404" pitchFamily="49" charset="0"/>
              <a:buChar char="o"/>
            </a:pPr>
            <a:r>
              <a:rPr lang="en-US" sz="2800" dirty="0"/>
              <a:t>Dune slope </a:t>
            </a:r>
            <a:r>
              <a:rPr lang="en-US" sz="2800" dirty="0" smtClean="0"/>
              <a:t>ratio</a:t>
            </a:r>
          </a:p>
          <a:p>
            <a:pPr marL="914400" lvl="1" indent="-341313">
              <a:buFont typeface="Courier New" panose="02070309020205020404" pitchFamily="49" charset="0"/>
              <a:buChar char="o"/>
            </a:pPr>
            <a:endParaRPr lang="en-US" sz="900" dirty="0"/>
          </a:p>
          <a:p>
            <a:pPr marL="1030287" lvl="1" indent="-457200">
              <a:buFont typeface="Courier New" panose="02070309020205020404" pitchFamily="49" charset="0"/>
              <a:buChar char="o"/>
            </a:pPr>
            <a:r>
              <a:rPr lang="en-US" sz="2800" dirty="0"/>
              <a:t>Cross section of escarpment length and height </a:t>
            </a:r>
            <a:endParaRPr lang="en-US" sz="2800" dirty="0" smtClean="0"/>
          </a:p>
          <a:p>
            <a:pPr marL="914400" lvl="1" indent="-341313">
              <a:buFont typeface="Courier New" panose="02070309020205020404" pitchFamily="49" charset="0"/>
              <a:buChar char="o"/>
            </a:pPr>
            <a:endParaRPr lang="en-US" sz="900" dirty="0"/>
          </a:p>
          <a:p>
            <a:pPr marL="1030287" lvl="1" indent="-457200">
              <a:buFont typeface="Courier New" panose="02070309020205020404" pitchFamily="49" charset="0"/>
              <a:buChar char="o"/>
            </a:pPr>
            <a:r>
              <a:rPr lang="en-US" sz="2800" dirty="0"/>
              <a:t>Fill needed for </a:t>
            </a:r>
            <a:r>
              <a:rPr lang="en-US" sz="2800" dirty="0" smtClean="0"/>
              <a:t>restoration</a:t>
            </a:r>
          </a:p>
          <a:p>
            <a:pPr marL="914400" lvl="1" indent="-341313">
              <a:buFont typeface="Courier New" panose="02070309020205020404" pitchFamily="49" charset="0"/>
              <a:buChar char="o"/>
            </a:pPr>
            <a:endParaRPr lang="en-US" sz="900" dirty="0"/>
          </a:p>
          <a:p>
            <a:pPr marL="1030287" lvl="1" indent="-457200">
              <a:buFont typeface="Courier New" panose="02070309020205020404" pitchFamily="49" charset="0"/>
              <a:buChar char="o"/>
            </a:pPr>
            <a:r>
              <a:rPr lang="en-US" sz="2800" dirty="0" smtClean="0"/>
              <a:t>Pictures</a:t>
            </a:r>
          </a:p>
          <a:p>
            <a:pPr marL="1030287" lvl="1" indent="-457200">
              <a:buFont typeface="Courier New" panose="02070309020205020404" pitchFamily="49" charset="0"/>
              <a:buChar char="o"/>
            </a:pPr>
            <a:endParaRPr lang="en-US" sz="800" dirty="0" smtClean="0"/>
          </a:p>
          <a:p>
            <a:pPr marL="1030287" lvl="1" indent="-457200">
              <a:buFont typeface="Courier New" panose="02070309020205020404" pitchFamily="49" charset="0"/>
              <a:buChar char="o"/>
            </a:pPr>
            <a:r>
              <a:rPr lang="en-US" sz="2800" dirty="0" smtClean="0"/>
              <a:t>Maps</a:t>
            </a:r>
          </a:p>
          <a:p>
            <a:endParaRPr lang="en-US" sz="2400" dirty="0"/>
          </a:p>
        </p:txBody>
      </p:sp>
    </p:spTree>
    <p:extLst>
      <p:ext uri="{BB962C8B-B14F-4D97-AF65-F5344CB8AC3E}">
        <p14:creationId xmlns:p14="http://schemas.microsoft.com/office/powerpoint/2010/main" val="205334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u="sng" dirty="0" smtClean="0"/>
              <a:t>Eligibility: Applicant</a:t>
            </a:r>
            <a:endParaRPr lang="en-US" sz="3200" u="sng" dirty="0"/>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295400" y="865131"/>
            <a:ext cx="6764915" cy="522743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42018541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normAutofit/>
          </a:bodyPr>
          <a:lstStyle/>
          <a:p>
            <a:r>
              <a:rPr lang="en-US" sz="4800" b="1" cap="all" dirty="0" smtClean="0">
                <a:solidFill>
                  <a:schemeClr val="bg1"/>
                </a:solidFill>
                <a:latin typeface="+mn-lt"/>
              </a:rPr>
              <a:t>Beaches (</a:t>
            </a:r>
            <a:r>
              <a:rPr lang="en-US" sz="4800" b="1" dirty="0" smtClean="0">
                <a:solidFill>
                  <a:schemeClr val="bg1"/>
                </a:solidFill>
                <a:latin typeface="+mn-lt"/>
              </a:rPr>
              <a:t>Cont’d</a:t>
            </a:r>
            <a:r>
              <a:rPr lang="en-US" sz="4800" b="1" cap="all" dirty="0" smtClean="0">
                <a:solidFill>
                  <a:schemeClr val="bg1"/>
                </a:solidFill>
                <a:latin typeface="+mn-lt"/>
              </a:rPr>
              <a:t>)</a:t>
            </a:r>
            <a:endParaRPr lang="en-US" sz="48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256" y="5505651"/>
            <a:ext cx="1269275" cy="1272714"/>
          </a:xfrm>
          <a:prstGeom prst="rect">
            <a:avLst/>
          </a:prstGeom>
        </p:spPr>
      </p:pic>
      <p:sp>
        <p:nvSpPr>
          <p:cNvPr id="6" name="TextBox 5"/>
          <p:cNvSpPr txBox="1"/>
          <p:nvPr/>
        </p:nvSpPr>
        <p:spPr>
          <a:xfrm>
            <a:off x="305718" y="1010653"/>
            <a:ext cx="8638356" cy="5046108"/>
          </a:xfrm>
          <a:prstGeom prst="rect">
            <a:avLst/>
          </a:prstGeom>
          <a:noFill/>
        </p:spPr>
        <p:txBody>
          <a:bodyPr wrap="square" rtlCol="0">
            <a:normAutofit/>
          </a:bodyPr>
          <a:lstStyle/>
          <a:p>
            <a:pPr algn="ctr"/>
            <a:r>
              <a:rPr lang="en-US" sz="3200" b="1" dirty="0" smtClean="0"/>
              <a:t>PERMITTING</a:t>
            </a:r>
          </a:p>
          <a:p>
            <a:r>
              <a:rPr lang="en-US" sz="3200" b="1" u="sng" dirty="0" smtClean="0"/>
              <a:t>STATE</a:t>
            </a:r>
          </a:p>
          <a:p>
            <a:pPr marL="457200" indent="-341313">
              <a:buFont typeface="Arial" panose="020B0604020202020204" pitchFamily="34" charset="0"/>
              <a:buChar char="•"/>
            </a:pPr>
            <a:endParaRPr lang="en-US" sz="1400" dirty="0" smtClean="0"/>
          </a:p>
          <a:p>
            <a:pPr marL="457200" indent="-341313">
              <a:buFont typeface="Arial" panose="020B0604020202020204" pitchFamily="34" charset="0"/>
              <a:buChar char="•"/>
            </a:pPr>
            <a:r>
              <a:rPr lang="en-US" sz="3200" dirty="0" smtClean="0"/>
              <a:t>FDEP Joint Coastal Permit</a:t>
            </a:r>
          </a:p>
          <a:p>
            <a:pPr marL="1030287" lvl="1" indent="-457200">
              <a:buFont typeface="Courier New" panose="02070309020205020404" pitchFamily="49" charset="0"/>
              <a:buChar char="o"/>
            </a:pPr>
            <a:r>
              <a:rPr lang="en-US" sz="3200" dirty="0" smtClean="0"/>
              <a:t>Sand source beach compatibility analysis</a:t>
            </a:r>
          </a:p>
          <a:p>
            <a:pPr marL="1030287" lvl="1" indent="-457200">
              <a:buFont typeface="Courier New" panose="02070309020205020404" pitchFamily="49" charset="0"/>
              <a:buChar char="o"/>
            </a:pPr>
            <a:r>
              <a:rPr lang="en-US" sz="3200" dirty="0" smtClean="0"/>
              <a:t>Beach sand source approval</a:t>
            </a:r>
          </a:p>
          <a:p>
            <a:pPr marL="1030287" lvl="1" indent="-457200">
              <a:buFont typeface="Courier New" panose="02070309020205020404" pitchFamily="49" charset="0"/>
              <a:buChar char="o"/>
            </a:pPr>
            <a:r>
              <a:rPr lang="en-US" sz="3200" dirty="0" smtClean="0"/>
              <a:t>Special Conditions</a:t>
            </a:r>
          </a:p>
          <a:p>
            <a:pPr marL="1030287" lvl="1" indent="-457200">
              <a:buFont typeface="Courier New" panose="02070309020205020404" pitchFamily="49" charset="0"/>
              <a:buChar char="o"/>
            </a:pPr>
            <a:r>
              <a:rPr lang="en-US" sz="3200" dirty="0" smtClean="0"/>
              <a:t>Special Studies</a:t>
            </a:r>
          </a:p>
          <a:p>
            <a:pPr marL="1030287" lvl="1" indent="-457200">
              <a:buFont typeface="Courier New" panose="02070309020205020404" pitchFamily="49" charset="0"/>
              <a:buChar char="o"/>
            </a:pPr>
            <a:r>
              <a:rPr lang="en-US" sz="3200" dirty="0" smtClean="0"/>
              <a:t>Reporting Requirements</a:t>
            </a:r>
          </a:p>
          <a:p>
            <a:pPr marL="115887"/>
            <a:endParaRPr lang="en-US" sz="3200" dirty="0"/>
          </a:p>
        </p:txBody>
      </p:sp>
    </p:spTree>
    <p:extLst>
      <p:ext uri="{BB962C8B-B14F-4D97-AF65-F5344CB8AC3E}">
        <p14:creationId xmlns:p14="http://schemas.microsoft.com/office/powerpoint/2010/main" val="30131342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685800" y="117918"/>
            <a:ext cx="7772400" cy="936432"/>
          </a:xfrm>
        </p:spPr>
        <p:txBody>
          <a:bodyPr anchor="t" anchorCtr="0">
            <a:normAutofit/>
          </a:bodyPr>
          <a:lstStyle/>
          <a:p>
            <a:r>
              <a:rPr lang="en-US" sz="4800" b="1" cap="all" dirty="0" smtClean="0">
                <a:solidFill>
                  <a:schemeClr val="bg1"/>
                </a:solidFill>
                <a:latin typeface="+mn-lt"/>
              </a:rPr>
              <a:t>Beaches (</a:t>
            </a:r>
            <a:r>
              <a:rPr lang="en-US" sz="4800" b="1" dirty="0" smtClean="0">
                <a:solidFill>
                  <a:schemeClr val="bg1"/>
                </a:solidFill>
                <a:latin typeface="+mn-lt"/>
              </a:rPr>
              <a:t>Cont’d</a:t>
            </a:r>
            <a:r>
              <a:rPr lang="en-US" sz="4800" b="1" cap="all" dirty="0" smtClean="0">
                <a:solidFill>
                  <a:schemeClr val="bg1"/>
                </a:solidFill>
                <a:latin typeface="+mn-lt"/>
              </a:rPr>
              <a:t>)</a:t>
            </a:r>
            <a:endParaRPr lang="en-US" sz="48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256" y="5534525"/>
            <a:ext cx="1240478" cy="1243839"/>
          </a:xfrm>
          <a:prstGeom prst="rect">
            <a:avLst/>
          </a:prstGeom>
        </p:spPr>
      </p:pic>
      <p:sp>
        <p:nvSpPr>
          <p:cNvPr id="6" name="TextBox 5"/>
          <p:cNvSpPr txBox="1"/>
          <p:nvPr/>
        </p:nvSpPr>
        <p:spPr>
          <a:xfrm>
            <a:off x="305718" y="924367"/>
            <a:ext cx="8638356" cy="5046108"/>
          </a:xfrm>
          <a:prstGeom prst="rect">
            <a:avLst/>
          </a:prstGeom>
          <a:noFill/>
        </p:spPr>
        <p:txBody>
          <a:bodyPr wrap="square" rtlCol="0">
            <a:normAutofit/>
          </a:bodyPr>
          <a:lstStyle/>
          <a:p>
            <a:endParaRPr lang="en-US" sz="1000" b="1" u="sng" dirty="0" smtClean="0"/>
          </a:p>
          <a:p>
            <a:r>
              <a:rPr lang="en-US" sz="3200" b="1" u="sng" dirty="0" smtClean="0"/>
              <a:t>FEDERAL</a:t>
            </a:r>
          </a:p>
          <a:p>
            <a:pPr marL="457200" indent="-341313">
              <a:buFont typeface="Arial" panose="020B0604020202020204" pitchFamily="34" charset="0"/>
              <a:buChar char="•"/>
            </a:pPr>
            <a:endParaRPr lang="en-US" sz="800" dirty="0" smtClean="0"/>
          </a:p>
          <a:p>
            <a:pPr marL="457200" indent="-341313">
              <a:buFont typeface="Arial" panose="020B0604020202020204" pitchFamily="34" charset="0"/>
              <a:buChar char="•"/>
            </a:pPr>
            <a:r>
              <a:rPr lang="en-US" sz="2800" dirty="0" smtClean="0"/>
              <a:t>USACE 404 </a:t>
            </a:r>
            <a:r>
              <a:rPr lang="en-US" sz="2800" dirty="0"/>
              <a:t>Permit</a:t>
            </a:r>
          </a:p>
          <a:p>
            <a:pPr marL="1030287" lvl="1" indent="-457200">
              <a:buFont typeface="Courier New" panose="02070309020205020404" pitchFamily="49" charset="0"/>
              <a:buChar char="o"/>
            </a:pPr>
            <a:r>
              <a:rPr lang="en-US" sz="2800" dirty="0"/>
              <a:t>Special Conditions for Endangered Species</a:t>
            </a:r>
          </a:p>
          <a:p>
            <a:pPr marL="1030287" lvl="1" indent="-457200">
              <a:buFont typeface="Courier New" panose="02070309020205020404" pitchFamily="49" charset="0"/>
              <a:buChar char="o"/>
            </a:pPr>
            <a:r>
              <a:rPr lang="en-US" sz="2800" dirty="0"/>
              <a:t>Special Reports and Studies</a:t>
            </a:r>
          </a:p>
          <a:p>
            <a:pPr marL="1030287" lvl="1" indent="-457200">
              <a:buFont typeface="Courier New" panose="02070309020205020404" pitchFamily="49" charset="0"/>
              <a:buChar char="o"/>
            </a:pPr>
            <a:r>
              <a:rPr lang="en-US" sz="2800" dirty="0"/>
              <a:t>Reporting </a:t>
            </a:r>
            <a:r>
              <a:rPr lang="en-US" sz="2800" dirty="0" smtClean="0"/>
              <a:t>Requirements</a:t>
            </a:r>
          </a:p>
          <a:p>
            <a:pPr marL="1030287" lvl="1" indent="-457200">
              <a:buFont typeface="Courier New" panose="02070309020205020404" pitchFamily="49" charset="0"/>
              <a:buChar char="o"/>
            </a:pPr>
            <a:r>
              <a:rPr lang="en-US" sz="2800" dirty="0" smtClean="0"/>
              <a:t>Restriction during turtle nesting season</a:t>
            </a:r>
            <a:endParaRPr lang="en-US" sz="2800" dirty="0"/>
          </a:p>
          <a:p>
            <a:pPr marL="457200" indent="-341313">
              <a:buFont typeface="Arial" panose="020B0604020202020204" pitchFamily="34" charset="0"/>
              <a:buChar char="•"/>
            </a:pPr>
            <a:endParaRPr lang="en-US" sz="900" dirty="0"/>
          </a:p>
          <a:p>
            <a:pPr marL="457200" indent="-341313">
              <a:buFont typeface="Arial" panose="020B0604020202020204" pitchFamily="34" charset="0"/>
              <a:buChar char="•"/>
            </a:pPr>
            <a:r>
              <a:rPr lang="en-US" sz="2800" dirty="0"/>
              <a:t>Consultation with USFWS (FEMA EHP</a:t>
            </a:r>
            <a:r>
              <a:rPr lang="en-US" sz="2800" dirty="0" smtClean="0"/>
              <a:t>)</a:t>
            </a:r>
          </a:p>
          <a:p>
            <a:pPr marL="1030287" lvl="1" indent="-457200">
              <a:buFont typeface="Courier New" panose="02070309020205020404" pitchFamily="49" charset="0"/>
              <a:buChar char="o"/>
            </a:pPr>
            <a:r>
              <a:rPr lang="en-US" sz="2800" dirty="0" smtClean="0"/>
              <a:t>At USFWS discretion</a:t>
            </a:r>
          </a:p>
          <a:p>
            <a:pPr marL="1030287" lvl="1" indent="-457200">
              <a:buFont typeface="Courier New" panose="02070309020205020404" pitchFamily="49" charset="0"/>
              <a:buChar char="o"/>
            </a:pPr>
            <a:r>
              <a:rPr lang="en-US" sz="2800" dirty="0" smtClean="0"/>
              <a:t>May impose separate or stricter conditions</a:t>
            </a:r>
            <a:endParaRPr lang="en-US" sz="2800" dirty="0"/>
          </a:p>
          <a:p>
            <a:pPr marL="457200" indent="-341313">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6641009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0" y="16810"/>
            <a:ext cx="9143999" cy="856799"/>
          </a:xfrm>
        </p:spPr>
        <p:txBody>
          <a:bodyPr anchor="t" anchorCtr="0">
            <a:normAutofit/>
          </a:bodyPr>
          <a:lstStyle/>
          <a:p>
            <a:r>
              <a:rPr lang="en-US" sz="4800" b="1" cap="all" dirty="0" smtClean="0">
                <a:solidFill>
                  <a:schemeClr val="bg1"/>
                </a:solidFill>
                <a:latin typeface="+mn-lt"/>
              </a:rPr>
              <a:t>Floodplains &amp; wetlands</a:t>
            </a:r>
            <a:endParaRPr lang="en-US" sz="48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256" y="5497173"/>
            <a:ext cx="1277729" cy="1281191"/>
          </a:xfrm>
          <a:prstGeom prst="rect">
            <a:avLst/>
          </a:prstGeom>
        </p:spPr>
      </p:pic>
      <p:sp>
        <p:nvSpPr>
          <p:cNvPr id="6" name="TextBox 5"/>
          <p:cNvSpPr txBox="1"/>
          <p:nvPr/>
        </p:nvSpPr>
        <p:spPr>
          <a:xfrm>
            <a:off x="173256" y="986598"/>
            <a:ext cx="8770819" cy="5229429"/>
          </a:xfrm>
          <a:prstGeom prst="rect">
            <a:avLst/>
          </a:prstGeom>
          <a:noFill/>
        </p:spPr>
        <p:txBody>
          <a:bodyPr wrap="square" rtlCol="0">
            <a:noAutofit/>
          </a:bodyPr>
          <a:lstStyle/>
          <a:p>
            <a:pPr marL="625475" indent="-571500">
              <a:buFont typeface="Arial" panose="020B0604020202020204" pitchFamily="34" charset="0"/>
              <a:buChar char="•"/>
            </a:pPr>
            <a:r>
              <a:rPr lang="en-US" sz="3600" b="1" dirty="0" smtClean="0"/>
              <a:t>If you are working in a floodplain you are very likely to be in a wetland area</a:t>
            </a:r>
          </a:p>
          <a:p>
            <a:pPr marL="625475" indent="-571500">
              <a:buFont typeface="Arial" panose="020B0604020202020204" pitchFamily="34" charset="0"/>
              <a:buChar char="•"/>
            </a:pPr>
            <a:endParaRPr lang="en-US" sz="1600" b="1" dirty="0"/>
          </a:p>
          <a:p>
            <a:pPr marL="571500" indent="-571500">
              <a:buFont typeface="Arial" panose="020B0604020202020204" pitchFamily="34" charset="0"/>
              <a:buChar char="•"/>
            </a:pPr>
            <a:r>
              <a:rPr lang="en-US" sz="3600" dirty="0"/>
              <a:t>Probably covered under the FDEP EFO</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3600" dirty="0"/>
              <a:t>May be an exempt activity under FDEP</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3600" dirty="0"/>
              <a:t>May be covered under a USACE NWP</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3600" dirty="0"/>
              <a:t>May require consultation with USFWS</a:t>
            </a:r>
          </a:p>
          <a:p>
            <a:pPr marL="625475" indent="-571500">
              <a:buFont typeface="Arial" panose="020B0604020202020204" pitchFamily="34" charset="0"/>
              <a:buChar char="•"/>
            </a:pPr>
            <a:endParaRPr lang="en-US" sz="3600" b="1" dirty="0" smtClean="0"/>
          </a:p>
        </p:txBody>
      </p:sp>
    </p:spTree>
    <p:extLst>
      <p:ext uri="{BB962C8B-B14F-4D97-AF65-F5344CB8AC3E}">
        <p14:creationId xmlns:p14="http://schemas.microsoft.com/office/powerpoint/2010/main" val="23058059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0" y="0"/>
            <a:ext cx="9144000" cy="873609"/>
          </a:xfrm>
        </p:spPr>
        <p:txBody>
          <a:bodyPr anchor="ctr" anchorCtr="0">
            <a:normAutofit fontScale="90000"/>
          </a:bodyPr>
          <a:lstStyle/>
          <a:p>
            <a:r>
              <a:rPr lang="en-US" sz="4800" b="1" cap="all" dirty="0" smtClean="0">
                <a:solidFill>
                  <a:schemeClr val="bg1"/>
                </a:solidFill>
                <a:latin typeface="+mn-lt"/>
              </a:rPr>
              <a:t>Floodplains &amp; wetlands (</a:t>
            </a:r>
            <a:r>
              <a:rPr lang="en-US" sz="4800" b="1" dirty="0" smtClean="0">
                <a:solidFill>
                  <a:schemeClr val="bg1"/>
                </a:solidFill>
                <a:latin typeface="+mn-lt"/>
              </a:rPr>
              <a:t>Cont’d</a:t>
            </a:r>
            <a:r>
              <a:rPr lang="en-US" sz="4800" b="1" cap="all" dirty="0" smtClean="0">
                <a:solidFill>
                  <a:schemeClr val="bg1"/>
                </a:solidFill>
                <a:latin typeface="+mn-lt"/>
              </a:rPr>
              <a:t>)</a:t>
            </a:r>
            <a:endParaRPr lang="en-US" sz="48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256" y="5497173"/>
            <a:ext cx="1277729" cy="1281191"/>
          </a:xfrm>
          <a:prstGeom prst="rect">
            <a:avLst/>
          </a:prstGeom>
        </p:spPr>
      </p:pic>
      <p:sp>
        <p:nvSpPr>
          <p:cNvPr id="6" name="TextBox 5"/>
          <p:cNvSpPr txBox="1"/>
          <p:nvPr/>
        </p:nvSpPr>
        <p:spPr>
          <a:xfrm>
            <a:off x="305718" y="1094167"/>
            <a:ext cx="8638356" cy="5082044"/>
          </a:xfrm>
          <a:prstGeom prst="rect">
            <a:avLst/>
          </a:prstGeom>
          <a:noFill/>
        </p:spPr>
        <p:txBody>
          <a:bodyPr wrap="square" rtlCol="0">
            <a:normAutofit/>
          </a:bodyPr>
          <a:lstStyle/>
          <a:p>
            <a:pPr marL="571500" indent="-571500">
              <a:buFont typeface="Arial" panose="020B0604020202020204" pitchFamily="34" charset="0"/>
              <a:buChar char="•"/>
            </a:pPr>
            <a:endParaRPr lang="en-US" sz="900" dirty="0" smtClean="0"/>
          </a:p>
          <a:p>
            <a:pPr marL="571500" indent="-571500">
              <a:buFont typeface="Arial" panose="020B0604020202020204" pitchFamily="34" charset="0"/>
              <a:buChar char="•"/>
            </a:pPr>
            <a:r>
              <a:rPr lang="en-US" sz="4000" dirty="0" smtClean="0"/>
              <a:t>May require consultation with SHPO</a:t>
            </a:r>
          </a:p>
          <a:p>
            <a:pPr marL="571500" indent="-571500">
              <a:buFont typeface="Arial" panose="020B0604020202020204" pitchFamily="34" charset="0"/>
              <a:buChar char="•"/>
            </a:pPr>
            <a:endParaRPr lang="en-US" sz="900" dirty="0" smtClean="0"/>
          </a:p>
          <a:p>
            <a:pPr marL="571500" indent="-571500">
              <a:buFont typeface="Arial" panose="020B0604020202020204" pitchFamily="34" charset="0"/>
              <a:buChar char="•"/>
            </a:pPr>
            <a:r>
              <a:rPr lang="en-US" sz="4000" dirty="0"/>
              <a:t>May require a </a:t>
            </a:r>
            <a:r>
              <a:rPr lang="en-US" sz="4000" dirty="0" smtClean="0"/>
              <a:t>permit from FDEP</a:t>
            </a:r>
          </a:p>
          <a:p>
            <a:pPr marL="571500" indent="-571500">
              <a:buFont typeface="Arial" panose="020B0604020202020204" pitchFamily="34" charset="0"/>
              <a:buChar char="•"/>
            </a:pPr>
            <a:endParaRPr lang="en-US" sz="1000" dirty="0" smtClean="0"/>
          </a:p>
          <a:p>
            <a:pPr marL="571500" indent="-571500">
              <a:buFont typeface="Arial" panose="020B0604020202020204" pitchFamily="34" charset="0"/>
              <a:buChar char="•"/>
            </a:pPr>
            <a:r>
              <a:rPr lang="en-US" sz="4000" dirty="0" smtClean="0"/>
              <a:t>May require a permit from the USACE</a:t>
            </a:r>
          </a:p>
          <a:p>
            <a:pPr marL="571500" indent="-571500">
              <a:buFont typeface="Arial" panose="020B0604020202020204" pitchFamily="34" charset="0"/>
              <a:buChar char="•"/>
            </a:pPr>
            <a:endParaRPr lang="en-US" sz="900" dirty="0" smtClean="0"/>
          </a:p>
          <a:p>
            <a:pPr marL="571500" indent="-571500">
              <a:buFont typeface="Arial" panose="020B0604020202020204" pitchFamily="34" charset="0"/>
              <a:buChar char="•"/>
            </a:pPr>
            <a:r>
              <a:rPr lang="en-US" sz="4000" dirty="0" smtClean="0"/>
              <a:t>May require consultation with county floodplain manager</a:t>
            </a:r>
          </a:p>
          <a:p>
            <a:pPr marL="571500" indent="-571500">
              <a:buFont typeface="Arial" panose="020B0604020202020204" pitchFamily="34" charset="0"/>
              <a:buChar char="•"/>
            </a:pPr>
            <a:endParaRPr lang="en-US" sz="900" dirty="0" smtClean="0"/>
          </a:p>
          <a:p>
            <a:pPr marL="571500" indent="-571500">
              <a:buFont typeface="Arial" panose="020B0604020202020204" pitchFamily="34" charset="0"/>
              <a:buChar char="•"/>
            </a:pPr>
            <a:r>
              <a:rPr lang="en-US" sz="4000" dirty="0" smtClean="0"/>
              <a:t>May require public notice</a:t>
            </a:r>
            <a:endParaRPr lang="en-US" sz="4000" dirty="0"/>
          </a:p>
        </p:txBody>
      </p:sp>
    </p:spTree>
    <p:extLst>
      <p:ext uri="{BB962C8B-B14F-4D97-AF65-F5344CB8AC3E}">
        <p14:creationId xmlns:p14="http://schemas.microsoft.com/office/powerpoint/2010/main" val="439111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29"/>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0" y="0"/>
            <a:ext cx="9144000" cy="873609"/>
          </a:xfrm>
        </p:spPr>
        <p:txBody>
          <a:bodyPr anchor="ctr" anchorCtr="0">
            <a:normAutofit/>
          </a:bodyPr>
          <a:lstStyle/>
          <a:p>
            <a:r>
              <a:rPr lang="en-US" b="1" cap="all" dirty="0" smtClean="0">
                <a:solidFill>
                  <a:schemeClr val="bg1"/>
                </a:solidFill>
                <a:latin typeface="+mn-lt"/>
              </a:rPr>
              <a:t>Asbestos – Lead paint</a:t>
            </a:r>
            <a:endParaRPr lang="en-US"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256" y="5468219"/>
            <a:ext cx="1306605" cy="1310146"/>
          </a:xfrm>
          <a:prstGeom prst="rect">
            <a:avLst/>
          </a:prstGeom>
        </p:spPr>
      </p:pic>
      <p:sp>
        <p:nvSpPr>
          <p:cNvPr id="6" name="TextBox 5"/>
          <p:cNvSpPr txBox="1"/>
          <p:nvPr/>
        </p:nvSpPr>
        <p:spPr>
          <a:xfrm>
            <a:off x="305718" y="986598"/>
            <a:ext cx="8638356" cy="5229429"/>
          </a:xfrm>
          <a:prstGeom prst="rect">
            <a:avLst/>
          </a:prstGeom>
          <a:noFill/>
        </p:spPr>
        <p:txBody>
          <a:bodyPr wrap="square" rtlCol="0">
            <a:normAutofit lnSpcReduction="10000"/>
          </a:bodyPr>
          <a:lstStyle/>
          <a:p>
            <a:r>
              <a:rPr lang="en-US" sz="2400" b="1" dirty="0" smtClean="0"/>
              <a:t>DOCUMENTATION:</a:t>
            </a:r>
          </a:p>
          <a:p>
            <a:endParaRPr lang="en-US" sz="1900" dirty="0" smtClean="0"/>
          </a:p>
          <a:p>
            <a:r>
              <a:rPr lang="en-US" sz="1900" dirty="0" smtClean="0"/>
              <a:t>FEMA EHP Requires certain documentation when a facility being restored contains Asbestos or lead Paint:</a:t>
            </a:r>
          </a:p>
          <a:p>
            <a:endParaRPr lang="en-US" sz="1900" dirty="0"/>
          </a:p>
          <a:p>
            <a:pPr marL="342900" indent="-342900">
              <a:buFont typeface="Arial" panose="020B0604020202020204" pitchFamily="34" charset="0"/>
              <a:buChar char="•"/>
            </a:pPr>
            <a:r>
              <a:rPr lang="en-US" sz="1900" dirty="0" smtClean="0"/>
              <a:t>Asbestos and/or Lead Paint lab results indicating the presence of the material and type</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Removal by a contractor licensed by DBPR to remove the material</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Name and address of removal contractor</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Name and address of disposal contractor, if different</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Landfill receipt indicating proper disposal of the material, type of material and amount</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smtClean="0"/>
              <a:t>Landfill name, address and identification number (WACS ID #)</a:t>
            </a:r>
          </a:p>
          <a:p>
            <a:endParaRPr lang="en-US" sz="1900" dirty="0" smtClean="0"/>
          </a:p>
          <a:p>
            <a:endParaRPr lang="en-US" sz="1900" dirty="0"/>
          </a:p>
          <a:p>
            <a:endParaRPr lang="en-US" sz="1900" dirty="0" smtClean="0"/>
          </a:p>
          <a:p>
            <a:endParaRPr lang="en-US" sz="2400" dirty="0"/>
          </a:p>
        </p:txBody>
      </p:sp>
    </p:spTree>
    <p:extLst>
      <p:ext uri="{BB962C8B-B14F-4D97-AF65-F5344CB8AC3E}">
        <p14:creationId xmlns:p14="http://schemas.microsoft.com/office/powerpoint/2010/main" val="8304151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0" y="11881"/>
            <a:ext cx="9144000" cy="867507"/>
          </a:xfrm>
        </p:spPr>
        <p:txBody>
          <a:bodyPr anchor="ctr" anchorCtr="0">
            <a:normAutofit/>
          </a:bodyPr>
          <a:lstStyle/>
          <a:p>
            <a:r>
              <a:rPr lang="en-US" sz="3600" b="1" cap="all" dirty="0" smtClean="0">
                <a:solidFill>
                  <a:schemeClr val="bg1"/>
                </a:solidFill>
                <a:latin typeface="+mn-lt"/>
              </a:rPr>
              <a:t>Special Considerations 9 questions</a:t>
            </a:r>
            <a:endParaRPr lang="en-US" sz="36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424" y="879388"/>
            <a:ext cx="4093000" cy="52570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273" y="5451691"/>
            <a:ext cx="1323089" cy="1326674"/>
          </a:xfrm>
          <a:prstGeom prst="rect">
            <a:avLst/>
          </a:prstGeom>
        </p:spPr>
      </p:pic>
    </p:spTree>
    <p:extLst>
      <p:ext uri="{BB962C8B-B14F-4D97-AF65-F5344CB8AC3E}">
        <p14:creationId xmlns:p14="http://schemas.microsoft.com/office/powerpoint/2010/main" val="1407068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6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305718" y="117918"/>
            <a:ext cx="8655402" cy="936432"/>
          </a:xfrm>
        </p:spPr>
        <p:txBody>
          <a:bodyPr anchor="t" anchorCtr="0">
            <a:normAutofit/>
          </a:bodyPr>
          <a:lstStyle/>
          <a:p>
            <a:r>
              <a:rPr lang="en-US" sz="4400" b="1" cap="all" dirty="0" smtClean="0">
                <a:solidFill>
                  <a:schemeClr val="bg1"/>
                </a:solidFill>
                <a:latin typeface="+mn-lt"/>
              </a:rPr>
              <a:t>FDEM Recovery DSCP Contacts </a:t>
            </a:r>
            <a:endParaRPr lang="en-US" sz="4400" b="1" cap="all"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5" name="Rectangle 4"/>
          <p:cNvSpPr/>
          <p:nvPr/>
        </p:nvSpPr>
        <p:spPr>
          <a:xfrm>
            <a:off x="0" y="6136394"/>
            <a:ext cx="9144000" cy="7216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273" y="5422737"/>
            <a:ext cx="1351965" cy="1355628"/>
          </a:xfrm>
          <a:prstGeom prst="rect">
            <a:avLst/>
          </a:prstGeom>
        </p:spPr>
      </p:pic>
      <p:pic>
        <p:nvPicPr>
          <p:cNvPr id="6" name="Picture 5"/>
          <p:cNvPicPr>
            <a:picLocks noChangeAspect="1"/>
          </p:cNvPicPr>
          <p:nvPr/>
        </p:nvPicPr>
        <p:blipFill>
          <a:blip r:embed="rId3"/>
          <a:stretch>
            <a:fillRect/>
          </a:stretch>
        </p:blipFill>
        <p:spPr>
          <a:xfrm>
            <a:off x="270899" y="1209863"/>
            <a:ext cx="8602202" cy="4438273"/>
          </a:xfrm>
          <a:prstGeom prst="rect">
            <a:avLst/>
          </a:prstGeom>
        </p:spPr>
      </p:pic>
    </p:spTree>
    <p:extLst>
      <p:ext uri="{BB962C8B-B14F-4D97-AF65-F5344CB8AC3E}">
        <p14:creationId xmlns:p14="http://schemas.microsoft.com/office/powerpoint/2010/main" val="17727366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2677180"/>
            <a:ext cx="7391400" cy="1446550"/>
          </a:xfrm>
          <a:prstGeom prst="rect">
            <a:avLst/>
          </a:prstGeom>
          <a:noFill/>
        </p:spPr>
        <p:txBody>
          <a:bodyPr wrap="square" rtlCol="0">
            <a:spAutoFit/>
          </a:bodyPr>
          <a:lstStyle/>
          <a:p>
            <a:pPr algn="ctr"/>
            <a:r>
              <a:rPr lang="en-US" sz="4400" dirty="0" smtClean="0"/>
              <a:t>Sandy Recovery Improvement Act of 2013</a:t>
            </a:r>
            <a:endParaRPr lang="en-US" sz="4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720" y="5400783"/>
            <a:ext cx="1371600" cy="1375317"/>
          </a:xfrm>
          <a:prstGeom prst="rect">
            <a:avLst/>
          </a:prstGeom>
        </p:spPr>
      </p:pic>
    </p:spTree>
    <p:extLst>
      <p:ext uri="{BB962C8B-B14F-4D97-AF65-F5344CB8AC3E}">
        <p14:creationId xmlns:p14="http://schemas.microsoft.com/office/powerpoint/2010/main" val="88486586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1" name="TextBox 20"/>
          <p:cNvSpPr txBox="1"/>
          <p:nvPr/>
        </p:nvSpPr>
        <p:spPr>
          <a:xfrm>
            <a:off x="152400" y="801064"/>
            <a:ext cx="8872859" cy="1477328"/>
          </a:xfrm>
          <a:prstGeom prst="rect">
            <a:avLst/>
          </a:prstGeom>
          <a:noFill/>
        </p:spPr>
        <p:txBody>
          <a:bodyPr wrap="square" rtlCol="0">
            <a:spAutoFit/>
          </a:bodyPr>
          <a:lstStyle/>
          <a:p>
            <a:pPr>
              <a:buFont typeface="Wingdings" pitchFamily="2" charset="2"/>
              <a:buChar char="§"/>
            </a:pPr>
            <a:r>
              <a:rPr lang="en-US" sz="1400" dirty="0"/>
              <a:t> </a:t>
            </a:r>
            <a:r>
              <a:rPr lang="en-US" dirty="0" smtClean="0"/>
              <a:t>On January 29, 2013, President Obama signed into law the </a:t>
            </a:r>
            <a:r>
              <a:rPr lang="en-US" b="1" dirty="0" smtClean="0"/>
              <a:t>Sandy Recovery Improvement Act of 2013</a:t>
            </a:r>
            <a:r>
              <a:rPr lang="en-US" dirty="0" smtClean="0"/>
              <a:t> which adds Section 428 to the Stafford Act for </a:t>
            </a:r>
            <a:r>
              <a:rPr lang="en-US" b="1" dirty="0" smtClean="0"/>
              <a:t>alternative procedures</a:t>
            </a:r>
            <a:r>
              <a:rPr lang="en-US" dirty="0" smtClean="0"/>
              <a:t> which reduce the federal costs of disasters, increases the flexibility of the administration of funding, expedites funding, and provides financial incentives and disincentives for timely completion of projects. </a:t>
            </a:r>
          </a:p>
        </p:txBody>
      </p:sp>
      <p:sp>
        <p:nvSpPr>
          <p:cNvPr id="23" name="TextBox 22"/>
          <p:cNvSpPr txBox="1"/>
          <p:nvPr/>
        </p:nvSpPr>
        <p:spPr>
          <a:xfrm>
            <a:off x="954657" y="4129187"/>
            <a:ext cx="8077200"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The Permanent Work Pilot includes:</a:t>
            </a:r>
          </a:p>
        </p:txBody>
      </p:sp>
      <p:sp>
        <p:nvSpPr>
          <p:cNvPr id="24" name="Rectangle 23"/>
          <p:cNvSpPr/>
          <p:nvPr/>
        </p:nvSpPr>
        <p:spPr>
          <a:xfrm>
            <a:off x="457200" y="2267515"/>
            <a:ext cx="8491858" cy="646331"/>
          </a:xfrm>
          <a:prstGeom prst="rect">
            <a:avLst/>
          </a:prstGeom>
        </p:spPr>
        <p:txBody>
          <a:bodyPr wrap="square">
            <a:spAutoFit/>
          </a:bodyPr>
          <a:lstStyle/>
          <a:p>
            <a:pPr>
              <a:buFont typeface="Wingdings" pitchFamily="2" charset="2"/>
              <a:buChar char="§"/>
            </a:pPr>
            <a:r>
              <a:rPr lang="en-US" sz="1400" dirty="0" smtClean="0"/>
              <a:t> </a:t>
            </a:r>
            <a:r>
              <a:rPr lang="en-US" dirty="0" smtClean="0"/>
              <a:t>Applicants </a:t>
            </a:r>
            <a:r>
              <a:rPr lang="en-US" b="1" dirty="0" smtClean="0"/>
              <a:t>voluntarily</a:t>
            </a:r>
            <a:r>
              <a:rPr lang="en-US" dirty="0" smtClean="0"/>
              <a:t> enter into the program, which includes alternative procedures for both debris removal and permanent work projects.</a:t>
            </a:r>
          </a:p>
        </p:txBody>
      </p:sp>
      <p:sp>
        <p:nvSpPr>
          <p:cNvPr id="25" name="Rectangle 24"/>
          <p:cNvSpPr/>
          <p:nvPr/>
        </p:nvSpPr>
        <p:spPr>
          <a:xfrm>
            <a:off x="954657" y="2825375"/>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The Debris Removal Pilot includes:</a:t>
            </a:r>
          </a:p>
        </p:txBody>
      </p:sp>
      <p:sp>
        <p:nvSpPr>
          <p:cNvPr id="16" name="Rectangle 15"/>
          <p:cNvSpPr/>
          <p:nvPr/>
        </p:nvSpPr>
        <p:spPr>
          <a:xfrm>
            <a:off x="1600200" y="312420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Accelerated Debris Removal Incentive (Sliding Scale)</a:t>
            </a:r>
          </a:p>
        </p:txBody>
      </p:sp>
      <p:sp>
        <p:nvSpPr>
          <p:cNvPr id="17" name="Rectangle 16"/>
          <p:cNvSpPr/>
          <p:nvPr/>
        </p:nvSpPr>
        <p:spPr>
          <a:xfrm>
            <a:off x="1600200" y="335280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Retaining Recycling Revenues</a:t>
            </a:r>
          </a:p>
        </p:txBody>
      </p:sp>
      <p:sp>
        <p:nvSpPr>
          <p:cNvPr id="26" name="Rectangle 25"/>
          <p:cNvSpPr/>
          <p:nvPr/>
        </p:nvSpPr>
        <p:spPr>
          <a:xfrm>
            <a:off x="1600200" y="3578423"/>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Reimbursement for Straight Time Force Account Labor</a:t>
            </a:r>
          </a:p>
        </p:txBody>
      </p:sp>
      <p:sp>
        <p:nvSpPr>
          <p:cNvPr id="27" name="Rectangle 26"/>
          <p:cNvSpPr/>
          <p:nvPr/>
        </p:nvSpPr>
        <p:spPr>
          <a:xfrm>
            <a:off x="1600200" y="3807023"/>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One-Time Incentive for Debris Management Plan</a:t>
            </a:r>
          </a:p>
        </p:txBody>
      </p:sp>
      <p:sp>
        <p:nvSpPr>
          <p:cNvPr id="28" name="Rectangle 27"/>
          <p:cNvSpPr/>
          <p:nvPr/>
        </p:nvSpPr>
        <p:spPr>
          <a:xfrm>
            <a:off x="1600200" y="4446317"/>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Grants Based on Fixed Estimates (REQUIRED)</a:t>
            </a:r>
          </a:p>
        </p:txBody>
      </p:sp>
      <p:sp>
        <p:nvSpPr>
          <p:cNvPr id="29" name="Rectangle 28"/>
          <p:cNvSpPr/>
          <p:nvPr/>
        </p:nvSpPr>
        <p:spPr>
          <a:xfrm>
            <a:off x="1600200" y="4681835"/>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Acceptance of Applicant Cost Estimates</a:t>
            </a:r>
          </a:p>
        </p:txBody>
      </p:sp>
      <p:sp>
        <p:nvSpPr>
          <p:cNvPr id="30" name="Rectangle 29"/>
          <p:cNvSpPr/>
          <p:nvPr/>
        </p:nvSpPr>
        <p:spPr>
          <a:xfrm>
            <a:off x="1600200" y="4906523"/>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Referral of Cost Estimates to Expert Panel</a:t>
            </a:r>
          </a:p>
        </p:txBody>
      </p:sp>
      <p:sp>
        <p:nvSpPr>
          <p:cNvPr id="31" name="Rectangle 30"/>
          <p:cNvSpPr/>
          <p:nvPr/>
        </p:nvSpPr>
        <p:spPr>
          <a:xfrm>
            <a:off x="1600200" y="5150822"/>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Consolidated sub-grants</a:t>
            </a:r>
          </a:p>
        </p:txBody>
      </p:sp>
      <p:sp>
        <p:nvSpPr>
          <p:cNvPr id="32" name="Rectangle 31"/>
          <p:cNvSpPr/>
          <p:nvPr/>
        </p:nvSpPr>
        <p:spPr>
          <a:xfrm>
            <a:off x="1600200" y="5354912"/>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Elimination of Alternate Project Penalty</a:t>
            </a:r>
          </a:p>
        </p:txBody>
      </p:sp>
      <p:sp>
        <p:nvSpPr>
          <p:cNvPr id="33" name="Rectangle 32"/>
          <p:cNvSpPr/>
          <p:nvPr/>
        </p:nvSpPr>
        <p:spPr>
          <a:xfrm>
            <a:off x="1600200" y="5583296"/>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Use of Excess Funds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033" y="5404104"/>
            <a:ext cx="1367893" cy="1371600"/>
          </a:xfrm>
          <a:prstGeom prst="rect">
            <a:avLst/>
          </a:prstGeo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2677180"/>
            <a:ext cx="7391400" cy="769441"/>
          </a:xfrm>
          <a:prstGeom prst="rect">
            <a:avLst/>
          </a:prstGeom>
          <a:noFill/>
        </p:spPr>
        <p:txBody>
          <a:bodyPr wrap="square" rtlCol="0">
            <a:spAutoFit/>
          </a:bodyPr>
          <a:lstStyle/>
          <a:p>
            <a:pPr algn="ctr"/>
            <a:r>
              <a:rPr lang="en-US" sz="4400" dirty="0" smtClean="0"/>
              <a:t>Debris Removal Pilot</a:t>
            </a:r>
            <a:endParaRPr lang="en-US" sz="4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509926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Eligibility: Applicant</a:t>
            </a:r>
            <a:endParaRPr lang="en-US" sz="3200" u="sng" dirty="0">
              <a:solidFill>
                <a:schemeClr val="bg1"/>
              </a:solidFill>
            </a:endParaRPr>
          </a:p>
        </p:txBody>
      </p:sp>
      <p:sp>
        <p:nvSpPr>
          <p:cNvPr id="8" name="TextBox 7"/>
          <p:cNvSpPr txBox="1"/>
          <p:nvPr/>
        </p:nvSpPr>
        <p:spPr>
          <a:xfrm>
            <a:off x="175614" y="1311414"/>
            <a:ext cx="8872858" cy="369332"/>
          </a:xfrm>
          <a:prstGeom prst="rect">
            <a:avLst/>
          </a:prstGeom>
          <a:noFill/>
        </p:spPr>
        <p:txBody>
          <a:bodyPr wrap="square" rtlCol="0">
            <a:spAutoFit/>
          </a:bodyPr>
          <a:lstStyle/>
          <a:p>
            <a:r>
              <a:rPr lang="en-US" b="1" dirty="0" smtClean="0"/>
              <a:t>Potentially eligible Applicants for assistance under the Public Assistance grant program are:</a:t>
            </a:r>
            <a:endParaRPr lang="en-US" dirty="0" smtClean="0"/>
          </a:p>
        </p:txBody>
      </p:sp>
      <p:sp>
        <p:nvSpPr>
          <p:cNvPr id="9" name="Rectangle 8"/>
          <p:cNvSpPr/>
          <p:nvPr/>
        </p:nvSpPr>
        <p:spPr>
          <a:xfrm>
            <a:off x="1143712" y="20236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State Government Agencies</a:t>
            </a:r>
          </a:p>
        </p:txBody>
      </p:sp>
      <p:sp>
        <p:nvSpPr>
          <p:cNvPr id="10" name="Rectangle 9"/>
          <p:cNvSpPr/>
          <p:nvPr/>
        </p:nvSpPr>
        <p:spPr>
          <a:xfrm>
            <a:off x="1143712" y="26332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County and Municipal Governments</a:t>
            </a:r>
          </a:p>
        </p:txBody>
      </p:sp>
      <p:sp>
        <p:nvSpPr>
          <p:cNvPr id="11" name="Rectangle 10"/>
          <p:cNvSpPr/>
          <p:nvPr/>
        </p:nvSpPr>
        <p:spPr>
          <a:xfrm>
            <a:off x="1143712" y="32428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Special Purpose Districts</a:t>
            </a:r>
          </a:p>
        </p:txBody>
      </p:sp>
      <p:sp>
        <p:nvSpPr>
          <p:cNvPr id="12" name="Rectangle 11"/>
          <p:cNvSpPr/>
          <p:nvPr/>
        </p:nvSpPr>
        <p:spPr>
          <a:xfrm>
            <a:off x="1143712" y="39286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School Districts</a:t>
            </a:r>
          </a:p>
        </p:txBody>
      </p:sp>
      <p:sp>
        <p:nvSpPr>
          <p:cNvPr id="13" name="Rectangle 12"/>
          <p:cNvSpPr/>
          <p:nvPr/>
        </p:nvSpPr>
        <p:spPr>
          <a:xfrm>
            <a:off x="1143712" y="46144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Private Non-Profit: Critical and Non-Critical Services</a:t>
            </a:r>
          </a:p>
        </p:txBody>
      </p:sp>
      <p:sp>
        <p:nvSpPr>
          <p:cNvPr id="14" name="Rectangle 13"/>
          <p:cNvSpPr/>
          <p:nvPr/>
        </p:nvSpPr>
        <p:spPr>
          <a:xfrm>
            <a:off x="1143712" y="52240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Federally recognized Indian Tribal Governments</a:t>
            </a:r>
          </a:p>
        </p:txBody>
      </p:sp>
    </p:spTree>
    <p:extLst>
      <p:ext uri="{BB962C8B-B14F-4D97-AF65-F5344CB8AC3E}">
        <p14:creationId xmlns:p14="http://schemas.microsoft.com/office/powerpoint/2010/main" val="356317025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330434"/>
            <a:ext cx="8802553"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0" name="TextBox 19"/>
          <p:cNvSpPr txBox="1"/>
          <p:nvPr/>
        </p:nvSpPr>
        <p:spPr>
          <a:xfrm>
            <a:off x="228600" y="1066800"/>
            <a:ext cx="5943600" cy="369332"/>
          </a:xfrm>
          <a:prstGeom prst="rect">
            <a:avLst/>
          </a:prstGeom>
          <a:noFill/>
        </p:spPr>
        <p:txBody>
          <a:bodyPr wrap="square" rtlCol="0">
            <a:spAutoFit/>
          </a:bodyPr>
          <a:lstStyle/>
          <a:p>
            <a:r>
              <a:rPr lang="en-US" b="1" u="sng" dirty="0" smtClean="0"/>
              <a:t>Accelerated Debris Removal Incentive (Sliding Scale)</a:t>
            </a:r>
            <a:endParaRPr lang="en-US" b="1" u="sng" dirty="0"/>
          </a:p>
        </p:txBody>
      </p:sp>
      <p:sp>
        <p:nvSpPr>
          <p:cNvPr id="21" name="TextBox 20"/>
          <p:cNvSpPr txBox="1"/>
          <p:nvPr/>
        </p:nvSpPr>
        <p:spPr>
          <a:xfrm>
            <a:off x="609600" y="1676400"/>
            <a:ext cx="8077200" cy="923330"/>
          </a:xfrm>
          <a:prstGeom prst="rect">
            <a:avLst/>
          </a:prstGeom>
          <a:noFill/>
        </p:spPr>
        <p:txBody>
          <a:bodyPr wrap="square" rtlCol="0">
            <a:spAutoFit/>
          </a:bodyPr>
          <a:lstStyle/>
          <a:p>
            <a:pPr>
              <a:buFont typeface="Wingdings" pitchFamily="2" charset="2"/>
              <a:buChar char="§"/>
            </a:pPr>
            <a:r>
              <a:rPr lang="en-US" sz="1400" dirty="0"/>
              <a:t> </a:t>
            </a:r>
            <a:r>
              <a:rPr lang="en-US" dirty="0" smtClean="0"/>
              <a:t>Under an alternative procedures pilot program, FEMA provides incentives to Applicants who, prior to a disaster, have a </a:t>
            </a:r>
            <a:r>
              <a:rPr lang="en-US" i="1" u="sng" dirty="0" smtClean="0"/>
              <a:t>FEMA approved </a:t>
            </a:r>
            <a:r>
              <a:rPr lang="en-US" dirty="0" smtClean="0"/>
              <a:t>debris management plan in place.</a:t>
            </a:r>
          </a:p>
        </p:txBody>
      </p:sp>
      <p:graphicFrame>
        <p:nvGraphicFramePr>
          <p:cNvPr id="22" name="Table 21"/>
          <p:cNvGraphicFramePr>
            <a:graphicFrameLocks noGrp="1"/>
          </p:cNvGraphicFramePr>
          <p:nvPr>
            <p:extLst>
              <p:ext uri="{D42A27DB-BD31-4B8C-83A1-F6EECF244321}">
                <p14:modId xmlns:p14="http://schemas.microsoft.com/office/powerpoint/2010/main" val="4261376215"/>
              </p:ext>
            </p:extLst>
          </p:nvPr>
        </p:nvGraphicFramePr>
        <p:xfrm>
          <a:off x="609600" y="3276600"/>
          <a:ext cx="7924800" cy="1798320"/>
        </p:xfrm>
        <a:graphic>
          <a:graphicData uri="http://schemas.openxmlformats.org/drawingml/2006/table">
            <a:tbl>
              <a:tblPr firstRow="1" bandRow="1">
                <a:tableStyleId>{69CF1AB2-1976-4502-BF36-3FF5EA218861}</a:tableStyleId>
              </a:tblPr>
              <a:tblGrid>
                <a:gridCol w="4457699">
                  <a:extLst>
                    <a:ext uri="{9D8B030D-6E8A-4147-A177-3AD203B41FA5}">
                      <a16:colId xmlns:a16="http://schemas.microsoft.com/office/drawing/2014/main" val="20000"/>
                    </a:ext>
                  </a:extLst>
                </a:gridCol>
                <a:gridCol w="3467101">
                  <a:extLst>
                    <a:ext uri="{9D8B030D-6E8A-4147-A177-3AD203B41FA5}">
                      <a16:colId xmlns:a16="http://schemas.microsoft.com/office/drawing/2014/main" val="20001"/>
                    </a:ext>
                  </a:extLst>
                </a:gridCol>
              </a:tblGrid>
              <a:tr h="370840">
                <a:tc>
                  <a:txBody>
                    <a:bodyPr/>
                    <a:lstStyle/>
                    <a:p>
                      <a:pPr algn="ctr"/>
                      <a:r>
                        <a:rPr lang="en-US" sz="2000" dirty="0" smtClean="0"/>
                        <a:t>Debris Removal Completed (Days from Start</a:t>
                      </a:r>
                      <a:r>
                        <a:rPr lang="en-US" sz="2000" baseline="0" dirty="0" smtClean="0"/>
                        <a:t> of Incident Period)</a:t>
                      </a:r>
                      <a:endParaRPr lang="en-US" sz="2000" dirty="0"/>
                    </a:p>
                  </a:txBody>
                  <a:tcPr/>
                </a:tc>
                <a:tc>
                  <a:txBody>
                    <a:bodyPr/>
                    <a:lstStyle/>
                    <a:p>
                      <a:pPr algn="ctr"/>
                      <a:r>
                        <a:rPr lang="en-US" sz="2000" dirty="0" smtClean="0"/>
                        <a:t>Federal Cost Share</a:t>
                      </a:r>
                      <a:endParaRPr lang="en-US" sz="2000" dirty="0"/>
                    </a:p>
                  </a:txBody>
                  <a:tcPr/>
                </a:tc>
                <a:extLst>
                  <a:ext uri="{0D108BD9-81ED-4DB2-BD59-A6C34878D82A}">
                    <a16:rowId xmlns:a16="http://schemas.microsoft.com/office/drawing/2014/main" val="10000"/>
                  </a:ext>
                </a:extLst>
              </a:tr>
              <a:tr h="284479">
                <a:tc>
                  <a:txBody>
                    <a:bodyPr/>
                    <a:lstStyle/>
                    <a:p>
                      <a:pPr algn="ctr"/>
                      <a:r>
                        <a:rPr lang="en-US" sz="1800" dirty="0" smtClean="0"/>
                        <a:t>0-30 days</a:t>
                      </a:r>
                      <a:endParaRPr lang="en-US" sz="1800" dirty="0"/>
                    </a:p>
                  </a:txBody>
                  <a:tcPr/>
                </a:tc>
                <a:tc>
                  <a:txBody>
                    <a:bodyPr/>
                    <a:lstStyle/>
                    <a:p>
                      <a:pPr algn="ctr"/>
                      <a:r>
                        <a:rPr lang="en-US" sz="1800" dirty="0" smtClean="0"/>
                        <a:t>85%</a:t>
                      </a:r>
                      <a:endParaRPr lang="en-US" sz="1800" dirty="0"/>
                    </a:p>
                  </a:txBody>
                  <a:tcPr/>
                </a:tc>
                <a:extLst>
                  <a:ext uri="{0D108BD9-81ED-4DB2-BD59-A6C34878D82A}">
                    <a16:rowId xmlns:a16="http://schemas.microsoft.com/office/drawing/2014/main" val="10001"/>
                  </a:ext>
                </a:extLst>
              </a:tr>
              <a:tr h="294639">
                <a:tc>
                  <a:txBody>
                    <a:bodyPr/>
                    <a:lstStyle/>
                    <a:p>
                      <a:pPr algn="ctr"/>
                      <a:r>
                        <a:rPr lang="en-US" sz="1800" dirty="0" smtClean="0"/>
                        <a:t>31-90 days</a:t>
                      </a:r>
                      <a:endParaRPr lang="en-US" sz="1800" dirty="0"/>
                    </a:p>
                  </a:txBody>
                  <a:tcPr/>
                </a:tc>
                <a:tc>
                  <a:txBody>
                    <a:bodyPr/>
                    <a:lstStyle/>
                    <a:p>
                      <a:pPr algn="ctr"/>
                      <a:r>
                        <a:rPr lang="en-US" sz="1800" dirty="0" smtClean="0"/>
                        <a:t>80%</a:t>
                      </a:r>
                      <a:endParaRPr lang="en-US" sz="1800" dirty="0"/>
                    </a:p>
                  </a:txBody>
                  <a:tcPr/>
                </a:tc>
                <a:extLst>
                  <a:ext uri="{0D108BD9-81ED-4DB2-BD59-A6C34878D82A}">
                    <a16:rowId xmlns:a16="http://schemas.microsoft.com/office/drawing/2014/main" val="10002"/>
                  </a:ext>
                </a:extLst>
              </a:tr>
              <a:tr h="294640">
                <a:tc>
                  <a:txBody>
                    <a:bodyPr/>
                    <a:lstStyle/>
                    <a:p>
                      <a:pPr algn="ctr"/>
                      <a:r>
                        <a:rPr lang="en-US" sz="1800" dirty="0" smtClean="0"/>
                        <a:t>91-180 days</a:t>
                      </a:r>
                      <a:endParaRPr lang="en-US" sz="1800" dirty="0"/>
                    </a:p>
                  </a:txBody>
                  <a:tcPr/>
                </a:tc>
                <a:tc>
                  <a:txBody>
                    <a:bodyPr/>
                    <a:lstStyle/>
                    <a:p>
                      <a:pPr algn="ctr"/>
                      <a:r>
                        <a:rPr lang="en-US" sz="1800" dirty="0" smtClean="0"/>
                        <a:t>75%</a:t>
                      </a:r>
                      <a:endParaRPr lang="en-US" sz="1800" dirty="0"/>
                    </a:p>
                  </a:txBody>
                  <a:tcPr/>
                </a:tc>
                <a:extLst>
                  <a:ext uri="{0D108BD9-81ED-4DB2-BD59-A6C34878D82A}">
                    <a16:rowId xmlns:a16="http://schemas.microsoft.com/office/drawing/2014/main" val="10003"/>
                  </a:ext>
                </a:extLst>
              </a:tr>
            </a:tbl>
          </a:graphicData>
        </a:graphic>
      </p:graphicFrame>
      <p:sp>
        <p:nvSpPr>
          <p:cNvPr id="23" name="TextBox 22"/>
          <p:cNvSpPr txBox="1"/>
          <p:nvPr/>
        </p:nvSpPr>
        <p:spPr>
          <a:xfrm>
            <a:off x="609600" y="5181600"/>
            <a:ext cx="7162800"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Under these alternate procedures Applicants may also be eligible to retain revenue received through recycling eligible disaster debris. </a:t>
            </a:r>
          </a:p>
        </p:txBody>
      </p:sp>
      <p:sp>
        <p:nvSpPr>
          <p:cNvPr id="25" name="Rectangle 24"/>
          <p:cNvSpPr/>
          <p:nvPr/>
        </p:nvSpPr>
        <p:spPr>
          <a:xfrm>
            <a:off x="1143000" y="259080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Applicants may apply for an increased Federal cost share for the timely removal of debris.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22854464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1" name="TextBox 20"/>
          <p:cNvSpPr txBox="1"/>
          <p:nvPr/>
        </p:nvSpPr>
        <p:spPr>
          <a:xfrm>
            <a:off x="531962" y="1375778"/>
            <a:ext cx="8491858" cy="1323439"/>
          </a:xfrm>
          <a:prstGeom prst="rect">
            <a:avLst/>
          </a:prstGeom>
          <a:noFill/>
        </p:spPr>
        <p:txBody>
          <a:bodyPr wrap="square" rtlCol="0">
            <a:spAutoFit/>
          </a:bodyPr>
          <a:lstStyle/>
          <a:p>
            <a:pPr>
              <a:buFont typeface="Wingdings" pitchFamily="2" charset="2"/>
              <a:buChar char="§"/>
            </a:pPr>
            <a:r>
              <a:rPr lang="en-US" sz="1600" dirty="0" smtClean="0"/>
              <a:t>Currently, any revenue stream from recycling will reduce the amount of the awarded grant</a:t>
            </a:r>
            <a:r>
              <a:rPr lang="en-US" sz="1600" dirty="0"/>
              <a:t>. </a:t>
            </a:r>
            <a:r>
              <a:rPr lang="en-US" sz="1600" dirty="0" smtClean="0"/>
              <a:t>Under the this procedure, Applicants </a:t>
            </a:r>
            <a:r>
              <a:rPr lang="en-US" sz="1600" dirty="0"/>
              <a:t>may retain revenues received through recycling eligible disaster debris. However</a:t>
            </a:r>
            <a:r>
              <a:rPr lang="en-US" sz="1600" dirty="0" smtClean="0"/>
              <a:t>, the cost of establishing and managing the recycling program or process and additional sorting and processing of the debris for recycling purposes cannot be claimed as a direct project cost. </a:t>
            </a:r>
            <a:endParaRPr lang="en-US" sz="1400" dirty="0" smtClean="0"/>
          </a:p>
        </p:txBody>
      </p:sp>
      <p:sp>
        <p:nvSpPr>
          <p:cNvPr id="24" name="Rectangle 23"/>
          <p:cNvSpPr/>
          <p:nvPr/>
        </p:nvSpPr>
        <p:spPr>
          <a:xfrm>
            <a:off x="533400" y="2730128"/>
            <a:ext cx="8491858"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The revenues from recycling must be used for one of the following approved purposes:</a:t>
            </a:r>
          </a:p>
        </p:txBody>
      </p:sp>
      <p:sp>
        <p:nvSpPr>
          <p:cNvPr id="25" name="Rectangle 24"/>
          <p:cNvSpPr/>
          <p:nvPr/>
        </p:nvSpPr>
        <p:spPr>
          <a:xfrm>
            <a:off x="990600" y="3048000"/>
            <a:ext cx="7162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Developing disaster debris management plans</a:t>
            </a:r>
          </a:p>
        </p:txBody>
      </p:sp>
      <p:sp>
        <p:nvSpPr>
          <p:cNvPr id="22" name="TextBox 21"/>
          <p:cNvSpPr txBox="1"/>
          <p:nvPr/>
        </p:nvSpPr>
        <p:spPr>
          <a:xfrm>
            <a:off x="228600" y="1066800"/>
            <a:ext cx="5943600" cy="369332"/>
          </a:xfrm>
          <a:prstGeom prst="rect">
            <a:avLst/>
          </a:prstGeom>
          <a:noFill/>
        </p:spPr>
        <p:txBody>
          <a:bodyPr wrap="square" rtlCol="0">
            <a:spAutoFit/>
          </a:bodyPr>
          <a:lstStyle/>
          <a:p>
            <a:r>
              <a:rPr lang="en-US" b="1" u="sng" dirty="0" smtClean="0"/>
              <a:t>Retaining Recycling Revenues</a:t>
            </a:r>
            <a:endParaRPr lang="en-US" b="1" u="sng" dirty="0"/>
          </a:p>
        </p:txBody>
      </p:sp>
      <p:sp>
        <p:nvSpPr>
          <p:cNvPr id="34" name="Rectangle 33"/>
          <p:cNvSpPr/>
          <p:nvPr/>
        </p:nvSpPr>
        <p:spPr>
          <a:xfrm>
            <a:off x="990600" y="3273623"/>
            <a:ext cx="7162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Updating or revising existing plans</a:t>
            </a:r>
          </a:p>
        </p:txBody>
      </p:sp>
      <p:sp>
        <p:nvSpPr>
          <p:cNvPr id="35" name="Rectangle 34"/>
          <p:cNvSpPr/>
          <p:nvPr/>
        </p:nvSpPr>
        <p:spPr>
          <a:xfrm>
            <a:off x="990600" y="3502223"/>
            <a:ext cx="7162800" cy="338554"/>
          </a:xfrm>
          <a:prstGeom prst="rect">
            <a:avLst/>
          </a:prstGeom>
        </p:spPr>
        <p:txBody>
          <a:bodyPr wrap="square">
            <a:spAutoFit/>
          </a:bodyPr>
          <a:lstStyle/>
          <a:p>
            <a:pPr>
              <a:buFont typeface="Wingdings" pitchFamily="2" charset="2"/>
              <a:buChar char="§"/>
            </a:pPr>
            <a:r>
              <a:rPr lang="en-US" sz="1600" dirty="0" smtClean="0"/>
              <a:t> Enhancing Applicant landfill-management sites</a:t>
            </a:r>
          </a:p>
        </p:txBody>
      </p:sp>
      <p:sp>
        <p:nvSpPr>
          <p:cNvPr id="36" name="Rectangle 35"/>
          <p:cNvSpPr/>
          <p:nvPr/>
        </p:nvSpPr>
        <p:spPr>
          <a:xfrm>
            <a:off x="990600" y="3733800"/>
            <a:ext cx="73914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Installing mechanisms such as debris trash racks, K-Rail debris guards and silt fencing</a:t>
            </a:r>
          </a:p>
        </p:txBody>
      </p:sp>
      <p:sp>
        <p:nvSpPr>
          <p:cNvPr id="37" name="Rectangle 36"/>
          <p:cNvSpPr/>
          <p:nvPr/>
        </p:nvSpPr>
        <p:spPr>
          <a:xfrm>
            <a:off x="990600" y="3959423"/>
            <a:ext cx="82296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Buying equipment such as street sweepers, shredders, backhoes, balers and sorting conveyors</a:t>
            </a:r>
          </a:p>
        </p:txBody>
      </p:sp>
      <p:sp>
        <p:nvSpPr>
          <p:cNvPr id="38" name="Rectangle 37"/>
          <p:cNvSpPr/>
          <p:nvPr/>
        </p:nvSpPr>
        <p:spPr>
          <a:xfrm>
            <a:off x="990600" y="4202668"/>
            <a:ext cx="7162800" cy="338554"/>
          </a:xfrm>
          <a:prstGeom prst="rect">
            <a:avLst/>
          </a:prstGeom>
        </p:spPr>
        <p:txBody>
          <a:bodyPr wrap="square">
            <a:spAutoFit/>
          </a:bodyPr>
          <a:lstStyle/>
          <a:p>
            <a:pPr>
              <a:buFont typeface="Wingdings" pitchFamily="2" charset="2"/>
              <a:buChar char="§"/>
            </a:pPr>
            <a:r>
              <a:rPr lang="en-US" sz="1600" dirty="0" smtClean="0"/>
              <a:t> Purchasing debris recycling equipment</a:t>
            </a:r>
          </a:p>
        </p:txBody>
      </p:sp>
      <p:sp>
        <p:nvSpPr>
          <p:cNvPr id="39" name="Rectangle 38"/>
          <p:cNvSpPr/>
          <p:nvPr/>
        </p:nvSpPr>
        <p:spPr>
          <a:xfrm>
            <a:off x="990600" y="4419600"/>
            <a:ext cx="7162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Purchasing software and hardware products to facilitate quantifying disaster debris</a:t>
            </a:r>
          </a:p>
        </p:txBody>
      </p:sp>
      <p:sp>
        <p:nvSpPr>
          <p:cNvPr id="40" name="Rectangle 39"/>
          <p:cNvSpPr/>
          <p:nvPr/>
        </p:nvSpPr>
        <p:spPr>
          <a:xfrm>
            <a:off x="990600" y="4645223"/>
            <a:ext cx="7162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Buying onboard weight measurement systems for debris-collection trucks</a:t>
            </a:r>
          </a:p>
        </p:txBody>
      </p:sp>
      <p:sp>
        <p:nvSpPr>
          <p:cNvPr id="41" name="Rectangle 40"/>
          <p:cNvSpPr/>
          <p:nvPr/>
        </p:nvSpPr>
        <p:spPr>
          <a:xfrm>
            <a:off x="990600" y="4873823"/>
            <a:ext cx="7924800" cy="584775"/>
          </a:xfrm>
          <a:prstGeom prst="rect">
            <a:avLst/>
          </a:prstGeom>
        </p:spPr>
        <p:txBody>
          <a:bodyPr wrap="square">
            <a:spAutoFit/>
          </a:bodyPr>
          <a:lstStyle/>
          <a:p>
            <a:pPr>
              <a:buFont typeface="Wingdings" pitchFamily="2" charset="2"/>
              <a:buChar char="§"/>
            </a:pPr>
            <a:r>
              <a:rPr lang="en-US" sz="1400" dirty="0" smtClean="0"/>
              <a:t> </a:t>
            </a:r>
            <a:r>
              <a:rPr lang="en-US" sz="1600" dirty="0" smtClean="0"/>
              <a:t>Purchasing software systems for debris load management to assist in tracking trucks, drivers and routes</a:t>
            </a:r>
          </a:p>
        </p:txBody>
      </p:sp>
      <p:sp>
        <p:nvSpPr>
          <p:cNvPr id="42" name="Rectangle 41"/>
          <p:cNvSpPr/>
          <p:nvPr/>
        </p:nvSpPr>
        <p:spPr>
          <a:xfrm>
            <a:off x="533400" y="5410200"/>
            <a:ext cx="7010400" cy="584775"/>
          </a:xfrm>
          <a:prstGeom prst="rect">
            <a:avLst/>
          </a:prstGeom>
        </p:spPr>
        <p:txBody>
          <a:bodyPr wrap="square">
            <a:spAutoFit/>
          </a:bodyPr>
          <a:lstStyle/>
          <a:p>
            <a:pPr>
              <a:buFont typeface="Wingdings" pitchFamily="2" charset="2"/>
              <a:buChar char="§"/>
            </a:pPr>
            <a:r>
              <a:rPr lang="en-US" sz="1400" dirty="0" smtClean="0"/>
              <a:t> </a:t>
            </a:r>
            <a:r>
              <a:rPr lang="en-US" sz="1600" dirty="0" smtClean="0"/>
              <a:t>If revenues are not used for an authorized purpose, grant funding will be reduced by the amount of that revenue as program income.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22246083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1" name="TextBox 20"/>
          <p:cNvSpPr txBox="1"/>
          <p:nvPr/>
        </p:nvSpPr>
        <p:spPr>
          <a:xfrm>
            <a:off x="728341" y="1447800"/>
            <a:ext cx="8187059" cy="923330"/>
          </a:xfrm>
          <a:prstGeom prst="rect">
            <a:avLst/>
          </a:prstGeom>
          <a:noFill/>
        </p:spPr>
        <p:txBody>
          <a:bodyPr wrap="square" rtlCol="0">
            <a:spAutoFit/>
          </a:bodyPr>
          <a:lstStyle/>
          <a:p>
            <a:pPr>
              <a:buFont typeface="Wingdings" pitchFamily="2" charset="2"/>
              <a:buChar char="§"/>
            </a:pPr>
            <a:r>
              <a:rPr lang="en-US" dirty="0" smtClean="0"/>
              <a:t>When Applicants use their own labor forces to perform all or part of debris removal operations, FEMA will reimburse, at the appropriate cost share level, the </a:t>
            </a:r>
            <a:r>
              <a:rPr lang="en-US" b="1" dirty="0" smtClean="0"/>
              <a:t>base and overtime wages</a:t>
            </a:r>
            <a:r>
              <a:rPr lang="en-US" dirty="0" smtClean="0"/>
              <a:t> for existing employees and hiring of additional staff.</a:t>
            </a:r>
          </a:p>
        </p:txBody>
      </p:sp>
      <p:sp>
        <p:nvSpPr>
          <p:cNvPr id="24" name="Rectangle 23"/>
          <p:cNvSpPr/>
          <p:nvPr/>
        </p:nvSpPr>
        <p:spPr>
          <a:xfrm>
            <a:off x="728342" y="2743200"/>
            <a:ext cx="8491858" cy="923330"/>
          </a:xfrm>
          <a:prstGeom prst="rect">
            <a:avLst/>
          </a:prstGeom>
        </p:spPr>
        <p:txBody>
          <a:bodyPr wrap="square">
            <a:spAutoFit/>
          </a:bodyPr>
          <a:lstStyle/>
          <a:p>
            <a:pPr>
              <a:buFont typeface="Wingdings" pitchFamily="2" charset="2"/>
              <a:buChar char="§"/>
            </a:pPr>
            <a:r>
              <a:rPr lang="en-US" sz="1400" dirty="0" smtClean="0"/>
              <a:t> </a:t>
            </a:r>
            <a:r>
              <a:rPr lang="en-US" dirty="0" smtClean="0"/>
              <a:t>When an Applicant has a FEMA-reviewed debris management plan before the date of the disaster declaration incident period, FEMA will provide a one-time incentive of a 2% cost share adjustment applied to debris removal work completed within 90 days.</a:t>
            </a:r>
          </a:p>
        </p:txBody>
      </p:sp>
      <p:sp>
        <p:nvSpPr>
          <p:cNvPr id="22" name="TextBox 21"/>
          <p:cNvSpPr txBox="1"/>
          <p:nvPr/>
        </p:nvSpPr>
        <p:spPr>
          <a:xfrm>
            <a:off x="228600" y="1066800"/>
            <a:ext cx="5943600" cy="369332"/>
          </a:xfrm>
          <a:prstGeom prst="rect">
            <a:avLst/>
          </a:prstGeom>
          <a:noFill/>
        </p:spPr>
        <p:txBody>
          <a:bodyPr wrap="square" rtlCol="0">
            <a:spAutoFit/>
          </a:bodyPr>
          <a:lstStyle/>
          <a:p>
            <a:r>
              <a:rPr lang="en-US" b="1" u="sng" dirty="0" smtClean="0"/>
              <a:t>Reimbursement for Straight Time Force Account Labor</a:t>
            </a:r>
            <a:endParaRPr lang="en-US" b="1" u="sng" dirty="0"/>
          </a:p>
        </p:txBody>
      </p:sp>
      <p:sp>
        <p:nvSpPr>
          <p:cNvPr id="20" name="TextBox 19"/>
          <p:cNvSpPr txBox="1"/>
          <p:nvPr/>
        </p:nvSpPr>
        <p:spPr>
          <a:xfrm>
            <a:off x="228600" y="2365057"/>
            <a:ext cx="5943600" cy="369332"/>
          </a:xfrm>
          <a:prstGeom prst="rect">
            <a:avLst/>
          </a:prstGeom>
          <a:noFill/>
        </p:spPr>
        <p:txBody>
          <a:bodyPr wrap="square" rtlCol="0">
            <a:spAutoFit/>
          </a:bodyPr>
          <a:lstStyle/>
          <a:p>
            <a:r>
              <a:rPr lang="en-US" b="1" u="sng" dirty="0" smtClean="0"/>
              <a:t>One-Time Incentive for Debris Management Plan</a:t>
            </a:r>
            <a:endParaRPr lang="en-US" b="1" u="sng" dirty="0"/>
          </a:p>
        </p:txBody>
      </p:sp>
      <p:sp>
        <p:nvSpPr>
          <p:cNvPr id="23" name="Rectangle 22"/>
          <p:cNvSpPr/>
          <p:nvPr/>
        </p:nvSpPr>
        <p:spPr>
          <a:xfrm>
            <a:off x="728342" y="3578423"/>
            <a:ext cx="8491858"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Plans should include all of the following elements:</a:t>
            </a:r>
          </a:p>
        </p:txBody>
      </p:sp>
      <p:sp>
        <p:nvSpPr>
          <p:cNvPr id="26" name="Rectangle 25"/>
          <p:cNvSpPr/>
          <p:nvPr/>
        </p:nvSpPr>
        <p:spPr>
          <a:xfrm>
            <a:off x="956942" y="3886200"/>
            <a:ext cx="8491858"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Debris management overview</a:t>
            </a:r>
          </a:p>
        </p:txBody>
      </p:sp>
      <p:sp>
        <p:nvSpPr>
          <p:cNvPr id="27" name="Rectangle 26"/>
          <p:cNvSpPr/>
          <p:nvPr/>
        </p:nvSpPr>
        <p:spPr>
          <a:xfrm>
            <a:off x="956942" y="4191000"/>
            <a:ext cx="8491858" cy="338554"/>
          </a:xfrm>
          <a:prstGeom prst="rect">
            <a:avLst/>
          </a:prstGeom>
        </p:spPr>
        <p:txBody>
          <a:bodyPr wrap="square">
            <a:spAutoFit/>
          </a:bodyPr>
          <a:lstStyle/>
          <a:p>
            <a:pPr>
              <a:buFont typeface="Wingdings" pitchFamily="2" charset="2"/>
              <a:buChar char="§"/>
            </a:pPr>
            <a:r>
              <a:rPr lang="en-US" sz="1600" dirty="0" smtClean="0"/>
              <a:t> Events and assumptions</a:t>
            </a:r>
          </a:p>
        </p:txBody>
      </p:sp>
      <p:sp>
        <p:nvSpPr>
          <p:cNvPr id="28" name="Rectangle 27"/>
          <p:cNvSpPr/>
          <p:nvPr/>
        </p:nvSpPr>
        <p:spPr>
          <a:xfrm>
            <a:off x="956942" y="4492823"/>
            <a:ext cx="8491858" cy="338554"/>
          </a:xfrm>
          <a:prstGeom prst="rect">
            <a:avLst/>
          </a:prstGeom>
        </p:spPr>
        <p:txBody>
          <a:bodyPr wrap="square">
            <a:spAutoFit/>
          </a:bodyPr>
          <a:lstStyle/>
          <a:p>
            <a:pPr>
              <a:buFont typeface="Wingdings" pitchFamily="2" charset="2"/>
              <a:buChar char="§"/>
            </a:pPr>
            <a:r>
              <a:rPr lang="en-US" sz="1600" dirty="0" smtClean="0"/>
              <a:t> Debris collection and removal plan</a:t>
            </a:r>
          </a:p>
        </p:txBody>
      </p:sp>
      <p:sp>
        <p:nvSpPr>
          <p:cNvPr id="29" name="Rectangle 28"/>
          <p:cNvSpPr/>
          <p:nvPr/>
        </p:nvSpPr>
        <p:spPr>
          <a:xfrm>
            <a:off x="956942" y="5712023"/>
            <a:ext cx="8491858"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Debris disposal locations and debris management sites</a:t>
            </a:r>
          </a:p>
        </p:txBody>
      </p:sp>
      <p:sp>
        <p:nvSpPr>
          <p:cNvPr id="30" name="Rectangle 29"/>
          <p:cNvSpPr/>
          <p:nvPr/>
        </p:nvSpPr>
        <p:spPr>
          <a:xfrm>
            <a:off x="956942" y="4797623"/>
            <a:ext cx="8491858"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Debris removal on private property</a:t>
            </a:r>
          </a:p>
        </p:txBody>
      </p:sp>
      <p:sp>
        <p:nvSpPr>
          <p:cNvPr id="31" name="Rectangle 30"/>
          <p:cNvSpPr/>
          <p:nvPr/>
        </p:nvSpPr>
        <p:spPr>
          <a:xfrm>
            <a:off x="956942" y="5102423"/>
            <a:ext cx="8491858"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Use and procurement of contracted services</a:t>
            </a:r>
          </a:p>
        </p:txBody>
      </p:sp>
      <p:sp>
        <p:nvSpPr>
          <p:cNvPr id="32" name="Rectangle 31"/>
          <p:cNvSpPr/>
          <p:nvPr/>
        </p:nvSpPr>
        <p:spPr>
          <a:xfrm>
            <a:off x="956942" y="5407223"/>
            <a:ext cx="8491858"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Environmental considerations and other regulatory requirements</a:t>
            </a:r>
          </a:p>
        </p:txBody>
      </p:sp>
      <p:sp>
        <p:nvSpPr>
          <p:cNvPr id="33" name="Rectangle 32"/>
          <p:cNvSpPr/>
          <p:nvPr/>
        </p:nvSpPr>
        <p:spPr>
          <a:xfrm>
            <a:off x="5147942" y="4749254"/>
            <a:ext cx="3234058"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Monitoring of debris operations</a:t>
            </a:r>
          </a:p>
        </p:txBody>
      </p:sp>
      <p:sp>
        <p:nvSpPr>
          <p:cNvPr id="43" name="Rectangle 42"/>
          <p:cNvSpPr/>
          <p:nvPr/>
        </p:nvSpPr>
        <p:spPr>
          <a:xfrm>
            <a:off x="5164771" y="3937635"/>
            <a:ext cx="32004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Health and safety requirements</a:t>
            </a:r>
          </a:p>
        </p:txBody>
      </p:sp>
      <p:sp>
        <p:nvSpPr>
          <p:cNvPr id="44" name="Rectangle 43"/>
          <p:cNvSpPr/>
          <p:nvPr/>
        </p:nvSpPr>
        <p:spPr>
          <a:xfrm>
            <a:off x="5164771" y="4157246"/>
            <a:ext cx="2590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Public Information</a:t>
            </a:r>
          </a:p>
        </p:txBody>
      </p:sp>
      <p:sp>
        <p:nvSpPr>
          <p:cNvPr id="45" name="Rectangle 44"/>
          <p:cNvSpPr/>
          <p:nvPr/>
        </p:nvSpPr>
        <p:spPr>
          <a:xfrm>
            <a:off x="5164771" y="4455587"/>
            <a:ext cx="2569529"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Use of force account labor</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66500996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2677180"/>
            <a:ext cx="7391400" cy="769441"/>
          </a:xfrm>
          <a:prstGeom prst="rect">
            <a:avLst/>
          </a:prstGeom>
          <a:noFill/>
        </p:spPr>
        <p:txBody>
          <a:bodyPr wrap="square" rtlCol="0">
            <a:spAutoFit/>
          </a:bodyPr>
          <a:lstStyle/>
          <a:p>
            <a:pPr algn="ctr"/>
            <a:r>
              <a:rPr lang="en-US" sz="4400" dirty="0" smtClean="0"/>
              <a:t>Permanent Work Pilot</a:t>
            </a:r>
            <a:endParaRPr lang="en-US" sz="4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7476233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1" name="TextBox 20"/>
          <p:cNvSpPr txBox="1"/>
          <p:nvPr/>
        </p:nvSpPr>
        <p:spPr>
          <a:xfrm>
            <a:off x="194941" y="1219200"/>
            <a:ext cx="8872859" cy="923330"/>
          </a:xfrm>
          <a:prstGeom prst="rect">
            <a:avLst/>
          </a:prstGeom>
          <a:noFill/>
        </p:spPr>
        <p:txBody>
          <a:bodyPr wrap="square" rtlCol="0">
            <a:spAutoFit/>
          </a:bodyPr>
          <a:lstStyle/>
          <a:p>
            <a:pPr>
              <a:buFont typeface="Wingdings" pitchFamily="2" charset="2"/>
              <a:buChar char="§"/>
            </a:pPr>
            <a:r>
              <a:rPr lang="en-US" dirty="0" smtClean="0"/>
              <a:t>To participate in the permanent work alternative procedures, an Applicant must agree to participate in the grants based on fixed estimate procedures before having access to other alternative procedures:</a:t>
            </a:r>
          </a:p>
        </p:txBody>
      </p:sp>
      <p:sp>
        <p:nvSpPr>
          <p:cNvPr id="24" name="Rectangle 23"/>
          <p:cNvSpPr/>
          <p:nvPr/>
        </p:nvSpPr>
        <p:spPr>
          <a:xfrm>
            <a:off x="533400" y="2057400"/>
            <a:ext cx="8491858" cy="369332"/>
          </a:xfrm>
          <a:prstGeom prst="rect">
            <a:avLst/>
          </a:prstGeom>
        </p:spPr>
        <p:txBody>
          <a:bodyPr wrap="square">
            <a:spAutoFit/>
          </a:bodyPr>
          <a:lstStyle/>
          <a:p>
            <a:pPr>
              <a:buFont typeface="Wingdings" pitchFamily="2" charset="2"/>
              <a:buChar char="§"/>
            </a:pPr>
            <a:r>
              <a:rPr lang="en-US" sz="1400" b="1" dirty="0" smtClean="0"/>
              <a:t> </a:t>
            </a:r>
            <a:r>
              <a:rPr lang="en-US" b="1" dirty="0" smtClean="0"/>
              <a:t>REQUIRED-</a:t>
            </a:r>
          </a:p>
        </p:txBody>
      </p:sp>
      <p:sp>
        <p:nvSpPr>
          <p:cNvPr id="25" name="Rectangle 24"/>
          <p:cNvSpPr/>
          <p:nvPr/>
        </p:nvSpPr>
        <p:spPr>
          <a:xfrm>
            <a:off x="990600" y="259080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Subgrants based on fixed estimates</a:t>
            </a:r>
          </a:p>
        </p:txBody>
      </p:sp>
      <p:sp>
        <p:nvSpPr>
          <p:cNvPr id="39" name="Rectangle 38"/>
          <p:cNvSpPr/>
          <p:nvPr/>
        </p:nvSpPr>
        <p:spPr>
          <a:xfrm>
            <a:off x="990600" y="3746957"/>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Consolidation of multiple fixed subgrants</a:t>
            </a:r>
          </a:p>
        </p:txBody>
      </p:sp>
      <p:sp>
        <p:nvSpPr>
          <p:cNvPr id="40" name="Rectangle 39"/>
          <p:cNvSpPr/>
          <p:nvPr/>
        </p:nvSpPr>
        <p:spPr>
          <a:xfrm>
            <a:off x="990600" y="4127957"/>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FEMA validation of Applicant-provided estimates (prior to acceptance)</a:t>
            </a:r>
          </a:p>
        </p:txBody>
      </p:sp>
      <p:sp>
        <p:nvSpPr>
          <p:cNvPr id="41" name="Rectangle 40"/>
          <p:cNvSpPr/>
          <p:nvPr/>
        </p:nvSpPr>
        <p:spPr>
          <a:xfrm>
            <a:off x="990600" y="4508957"/>
            <a:ext cx="7924800" cy="369332"/>
          </a:xfrm>
          <a:prstGeom prst="rect">
            <a:avLst/>
          </a:prstGeom>
        </p:spPr>
        <p:txBody>
          <a:bodyPr wrap="square">
            <a:spAutoFit/>
          </a:bodyPr>
          <a:lstStyle/>
          <a:p>
            <a:pPr>
              <a:buFont typeface="Wingdings" pitchFamily="2" charset="2"/>
              <a:buChar char="§"/>
            </a:pPr>
            <a:r>
              <a:rPr lang="en-US" sz="1400" dirty="0" smtClean="0"/>
              <a:t> </a:t>
            </a:r>
            <a:r>
              <a:rPr lang="en-US" dirty="0" smtClean="0"/>
              <a:t>Elimination of reduced eligible funding for alternate projects</a:t>
            </a:r>
          </a:p>
        </p:txBody>
      </p:sp>
      <p:sp>
        <p:nvSpPr>
          <p:cNvPr id="20" name="Rectangle 19"/>
          <p:cNvSpPr/>
          <p:nvPr/>
        </p:nvSpPr>
        <p:spPr>
          <a:xfrm>
            <a:off x="533400" y="3200400"/>
            <a:ext cx="8491858" cy="369332"/>
          </a:xfrm>
          <a:prstGeom prst="rect">
            <a:avLst/>
          </a:prstGeom>
        </p:spPr>
        <p:txBody>
          <a:bodyPr wrap="square">
            <a:spAutoFit/>
          </a:bodyPr>
          <a:lstStyle/>
          <a:p>
            <a:pPr>
              <a:buFont typeface="Wingdings" pitchFamily="2" charset="2"/>
              <a:buChar char="§"/>
            </a:pPr>
            <a:r>
              <a:rPr lang="en-US" sz="1400" dirty="0" smtClean="0"/>
              <a:t> </a:t>
            </a:r>
            <a:r>
              <a:rPr lang="en-US" dirty="0" smtClean="0"/>
              <a:t>Optional features-</a:t>
            </a:r>
          </a:p>
        </p:txBody>
      </p:sp>
      <p:sp>
        <p:nvSpPr>
          <p:cNvPr id="23" name="Rectangle 22"/>
          <p:cNvSpPr/>
          <p:nvPr/>
        </p:nvSpPr>
        <p:spPr>
          <a:xfrm>
            <a:off x="990600" y="488698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Use of excess funds</a:t>
            </a:r>
          </a:p>
        </p:txBody>
      </p:sp>
      <p:sp>
        <p:nvSpPr>
          <p:cNvPr id="26" name="Rectangle 25"/>
          <p:cNvSpPr/>
          <p:nvPr/>
        </p:nvSpPr>
        <p:spPr>
          <a:xfrm>
            <a:off x="990600" y="5267980"/>
            <a:ext cx="6781800" cy="646331"/>
          </a:xfrm>
          <a:prstGeom prst="rect">
            <a:avLst/>
          </a:prstGeom>
        </p:spPr>
        <p:txBody>
          <a:bodyPr wrap="square">
            <a:spAutoFit/>
          </a:bodyPr>
          <a:lstStyle/>
          <a:p>
            <a:pPr>
              <a:buFont typeface="Wingdings" pitchFamily="2" charset="2"/>
              <a:buChar char="§"/>
            </a:pPr>
            <a:r>
              <a:rPr lang="en-US" sz="1400" dirty="0" smtClean="0"/>
              <a:t> </a:t>
            </a:r>
            <a:r>
              <a:rPr lang="en-US" dirty="0" smtClean="0"/>
              <a:t>Review of estimates by an expert panel for projects with a Federal share of $5 million or greater (prior to acceptance)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247129293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1" name="TextBox 20"/>
          <p:cNvSpPr txBox="1"/>
          <p:nvPr/>
        </p:nvSpPr>
        <p:spPr>
          <a:xfrm>
            <a:off x="194941" y="1689557"/>
            <a:ext cx="8872859" cy="923330"/>
          </a:xfrm>
          <a:prstGeom prst="rect">
            <a:avLst/>
          </a:prstGeom>
          <a:noFill/>
        </p:spPr>
        <p:txBody>
          <a:bodyPr wrap="square" rtlCol="0">
            <a:spAutoFit/>
          </a:bodyPr>
          <a:lstStyle/>
          <a:p>
            <a:pPr>
              <a:buFont typeface="Wingdings" pitchFamily="2" charset="2"/>
              <a:buChar char="§"/>
            </a:pPr>
            <a:r>
              <a:rPr lang="en-US" dirty="0" smtClean="0"/>
              <a:t>FEMA will approve funding for large, uncompleted, permanent work subgrants on the basis of a fixed estimate. This varies from the current procedure which provides funding based on the actual cost of completing the eligible scope of work.</a:t>
            </a:r>
          </a:p>
        </p:txBody>
      </p:sp>
      <p:sp>
        <p:nvSpPr>
          <p:cNvPr id="24" name="Rectangle 23"/>
          <p:cNvSpPr/>
          <p:nvPr/>
        </p:nvSpPr>
        <p:spPr>
          <a:xfrm>
            <a:off x="523336" y="2478081"/>
            <a:ext cx="8491858" cy="923330"/>
          </a:xfrm>
          <a:prstGeom prst="rect">
            <a:avLst/>
          </a:prstGeom>
        </p:spPr>
        <p:txBody>
          <a:bodyPr wrap="square">
            <a:spAutoFit/>
          </a:bodyPr>
          <a:lstStyle/>
          <a:p>
            <a:pPr>
              <a:buFont typeface="Wingdings" pitchFamily="2" charset="2"/>
              <a:buChar char="§"/>
            </a:pPr>
            <a:r>
              <a:rPr lang="en-US" dirty="0" smtClean="0"/>
              <a:t> FEMA, the State, and the Applicant must agree on the eligible disaster-damage dimensions and the description and scope of work for the subgrant prior to completing the cost estimate.</a:t>
            </a:r>
          </a:p>
        </p:txBody>
      </p:sp>
      <p:sp>
        <p:nvSpPr>
          <p:cNvPr id="22" name="TextBox 21"/>
          <p:cNvSpPr txBox="1"/>
          <p:nvPr/>
        </p:nvSpPr>
        <p:spPr>
          <a:xfrm>
            <a:off x="228600" y="1066800"/>
            <a:ext cx="5943600" cy="369332"/>
          </a:xfrm>
          <a:prstGeom prst="rect">
            <a:avLst/>
          </a:prstGeom>
          <a:noFill/>
        </p:spPr>
        <p:txBody>
          <a:bodyPr wrap="square" rtlCol="0">
            <a:spAutoFit/>
          </a:bodyPr>
          <a:lstStyle/>
          <a:p>
            <a:r>
              <a:rPr lang="en-US" b="1" u="sng" dirty="0" smtClean="0"/>
              <a:t>Grants Based on Fixed Estimates (REQUIRED)</a:t>
            </a:r>
            <a:endParaRPr lang="en-US" b="1" u="sng" dirty="0"/>
          </a:p>
        </p:txBody>
      </p:sp>
      <p:sp>
        <p:nvSpPr>
          <p:cNvPr id="20" name="Rectangle 19"/>
          <p:cNvSpPr/>
          <p:nvPr/>
        </p:nvSpPr>
        <p:spPr>
          <a:xfrm>
            <a:off x="524774" y="3364172"/>
            <a:ext cx="8491858" cy="923330"/>
          </a:xfrm>
          <a:prstGeom prst="rect">
            <a:avLst/>
          </a:prstGeom>
        </p:spPr>
        <p:txBody>
          <a:bodyPr wrap="square">
            <a:spAutoFit/>
          </a:bodyPr>
          <a:lstStyle/>
          <a:p>
            <a:pPr>
              <a:buFont typeface="Wingdings" pitchFamily="2" charset="2"/>
              <a:buChar char="§"/>
            </a:pPr>
            <a:r>
              <a:rPr lang="en-US" dirty="0" smtClean="0"/>
              <a:t> If an Applicant wishes to complete an alternate project, FEMA must be notified prior to the approval of the project. Alternate projects cannot be requested after a scope of work has been completed.</a:t>
            </a:r>
          </a:p>
        </p:txBody>
      </p:sp>
      <p:sp>
        <p:nvSpPr>
          <p:cNvPr id="17" name="Rectangle 16"/>
          <p:cNvSpPr/>
          <p:nvPr/>
        </p:nvSpPr>
        <p:spPr>
          <a:xfrm>
            <a:off x="194941" y="4236030"/>
            <a:ext cx="8491858" cy="369332"/>
          </a:xfrm>
          <a:prstGeom prst="rect">
            <a:avLst/>
          </a:prstGeom>
        </p:spPr>
        <p:txBody>
          <a:bodyPr wrap="square">
            <a:spAutoFit/>
          </a:bodyPr>
          <a:lstStyle/>
          <a:p>
            <a:pPr>
              <a:buFont typeface="Wingdings" pitchFamily="2" charset="2"/>
              <a:buChar char="§"/>
            </a:pPr>
            <a:r>
              <a:rPr lang="en-US" dirty="0" smtClean="0"/>
              <a:t>Actual Costs:</a:t>
            </a:r>
          </a:p>
        </p:txBody>
      </p:sp>
      <p:sp>
        <p:nvSpPr>
          <p:cNvPr id="18" name="Rectangle 17"/>
          <p:cNvSpPr/>
          <p:nvPr/>
        </p:nvSpPr>
        <p:spPr>
          <a:xfrm>
            <a:off x="533400" y="4595337"/>
            <a:ext cx="8491858" cy="646331"/>
          </a:xfrm>
          <a:prstGeom prst="rect">
            <a:avLst/>
          </a:prstGeom>
        </p:spPr>
        <p:txBody>
          <a:bodyPr wrap="square">
            <a:spAutoFit/>
          </a:bodyPr>
          <a:lstStyle/>
          <a:p>
            <a:pPr>
              <a:buFont typeface="Wingdings" pitchFamily="2" charset="2"/>
              <a:buChar char="§"/>
            </a:pPr>
            <a:r>
              <a:rPr lang="en-US" sz="1400" dirty="0" smtClean="0"/>
              <a:t> </a:t>
            </a:r>
            <a:r>
              <a:rPr lang="en-US" dirty="0" smtClean="0"/>
              <a:t>If the actual costs are more than the approved fixed estimate, FEMA will not approve additional funds.</a:t>
            </a:r>
          </a:p>
        </p:txBody>
      </p:sp>
      <p:sp>
        <p:nvSpPr>
          <p:cNvPr id="27" name="Rectangle 26"/>
          <p:cNvSpPr/>
          <p:nvPr/>
        </p:nvSpPr>
        <p:spPr>
          <a:xfrm>
            <a:off x="533400" y="511558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If the actual costs are less than the approved fixed estimate, the excess funds may be used for a variety of approved actions.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61537512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330434"/>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1" name="TextBox 20"/>
          <p:cNvSpPr txBox="1"/>
          <p:nvPr/>
        </p:nvSpPr>
        <p:spPr>
          <a:xfrm>
            <a:off x="194941" y="1689557"/>
            <a:ext cx="8872859"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Excess funds must be used for PA Program-related purposes. These include:</a:t>
            </a:r>
          </a:p>
        </p:txBody>
      </p:sp>
      <p:sp>
        <p:nvSpPr>
          <p:cNvPr id="24" name="Rectangle 23"/>
          <p:cNvSpPr/>
          <p:nvPr/>
        </p:nvSpPr>
        <p:spPr>
          <a:xfrm>
            <a:off x="531962" y="2080616"/>
            <a:ext cx="8491858" cy="923330"/>
          </a:xfrm>
          <a:prstGeom prst="rect">
            <a:avLst/>
          </a:prstGeom>
        </p:spPr>
        <p:txBody>
          <a:bodyPr wrap="square">
            <a:spAutoFit/>
          </a:bodyPr>
          <a:lstStyle/>
          <a:p>
            <a:pPr>
              <a:buFont typeface="Wingdings" pitchFamily="2" charset="2"/>
              <a:buChar char="§"/>
            </a:pPr>
            <a:r>
              <a:rPr lang="en-US" sz="1400" dirty="0" smtClean="0"/>
              <a:t> </a:t>
            </a:r>
            <a:r>
              <a:rPr lang="en-US" dirty="0" smtClean="0"/>
              <a:t>Hazard mitigation activities that will reduce the risk of damage in future disasters. The funds may be used for facilities not damaged in the declared disaster. However, those facilities must qualify as eligible under the general program guidelines. </a:t>
            </a:r>
          </a:p>
        </p:txBody>
      </p:sp>
      <p:sp>
        <p:nvSpPr>
          <p:cNvPr id="22" name="TextBox 21"/>
          <p:cNvSpPr txBox="1"/>
          <p:nvPr/>
        </p:nvSpPr>
        <p:spPr>
          <a:xfrm>
            <a:off x="228600" y="1066800"/>
            <a:ext cx="5943600" cy="369332"/>
          </a:xfrm>
          <a:prstGeom prst="rect">
            <a:avLst/>
          </a:prstGeom>
          <a:noFill/>
        </p:spPr>
        <p:txBody>
          <a:bodyPr wrap="square" rtlCol="0">
            <a:spAutoFit/>
          </a:bodyPr>
          <a:lstStyle/>
          <a:p>
            <a:r>
              <a:rPr lang="en-US" b="1" u="sng" dirty="0" smtClean="0"/>
              <a:t>Grants Based on Fixed Estimates (REQUIRED)</a:t>
            </a:r>
            <a:endParaRPr lang="en-US" b="1" u="sng" dirty="0"/>
          </a:p>
        </p:txBody>
      </p:sp>
      <p:sp>
        <p:nvSpPr>
          <p:cNvPr id="20" name="Rectangle 19"/>
          <p:cNvSpPr/>
          <p:nvPr/>
        </p:nvSpPr>
        <p:spPr>
          <a:xfrm>
            <a:off x="531962" y="2964359"/>
            <a:ext cx="8491858" cy="646331"/>
          </a:xfrm>
          <a:prstGeom prst="rect">
            <a:avLst/>
          </a:prstGeom>
        </p:spPr>
        <p:txBody>
          <a:bodyPr wrap="square">
            <a:spAutoFit/>
          </a:bodyPr>
          <a:lstStyle/>
          <a:p>
            <a:pPr>
              <a:buFont typeface="Wingdings" pitchFamily="2" charset="2"/>
              <a:buChar char="§"/>
            </a:pPr>
            <a:r>
              <a:rPr lang="en-US" sz="1400" dirty="0" smtClean="0"/>
              <a:t> </a:t>
            </a:r>
            <a:r>
              <a:rPr lang="en-US" dirty="0" smtClean="0"/>
              <a:t>Activities that improve future PA Program permanent work operations, such as training and planning activities.</a:t>
            </a:r>
          </a:p>
        </p:txBody>
      </p:sp>
      <p:sp>
        <p:nvSpPr>
          <p:cNvPr id="17" name="Rectangle 16"/>
          <p:cNvSpPr/>
          <p:nvPr/>
        </p:nvSpPr>
        <p:spPr>
          <a:xfrm>
            <a:off x="194941" y="3626703"/>
            <a:ext cx="8491858" cy="369332"/>
          </a:xfrm>
          <a:prstGeom prst="rect">
            <a:avLst/>
          </a:prstGeom>
        </p:spPr>
        <p:txBody>
          <a:bodyPr wrap="square">
            <a:spAutoFit/>
          </a:bodyPr>
          <a:lstStyle/>
          <a:p>
            <a:pPr>
              <a:buFont typeface="Wingdings" pitchFamily="2" charset="2"/>
              <a:buChar char="§"/>
            </a:pPr>
            <a:r>
              <a:rPr lang="en-US" dirty="0"/>
              <a:t> </a:t>
            </a:r>
            <a:r>
              <a:rPr lang="en-US" dirty="0" smtClean="0"/>
              <a:t>Excess funds </a:t>
            </a:r>
            <a:r>
              <a:rPr lang="en-US" i="1" u="sng" dirty="0" smtClean="0"/>
              <a:t>may not</a:t>
            </a:r>
            <a:r>
              <a:rPr lang="en-US" dirty="0" smtClean="0"/>
              <a:t> be used for:</a:t>
            </a:r>
          </a:p>
        </p:txBody>
      </p:sp>
      <p:sp>
        <p:nvSpPr>
          <p:cNvPr id="18" name="Rectangle 17"/>
          <p:cNvSpPr/>
          <p:nvPr/>
        </p:nvSpPr>
        <p:spPr>
          <a:xfrm>
            <a:off x="533400" y="3962400"/>
            <a:ext cx="8491858" cy="369332"/>
          </a:xfrm>
          <a:prstGeom prst="rect">
            <a:avLst/>
          </a:prstGeom>
        </p:spPr>
        <p:txBody>
          <a:bodyPr wrap="square">
            <a:spAutoFit/>
          </a:bodyPr>
          <a:lstStyle/>
          <a:p>
            <a:pPr>
              <a:buFont typeface="Wingdings" pitchFamily="2" charset="2"/>
              <a:buChar char="§"/>
            </a:pPr>
            <a:r>
              <a:rPr lang="en-US" dirty="0" smtClean="0"/>
              <a:t> Payment of debts</a:t>
            </a:r>
          </a:p>
        </p:txBody>
      </p:sp>
      <p:sp>
        <p:nvSpPr>
          <p:cNvPr id="27" name="Rectangle 26"/>
          <p:cNvSpPr/>
          <p:nvPr/>
        </p:nvSpPr>
        <p:spPr>
          <a:xfrm>
            <a:off x="533400" y="4267200"/>
            <a:ext cx="8491858" cy="369332"/>
          </a:xfrm>
          <a:prstGeom prst="rect">
            <a:avLst/>
          </a:prstGeom>
        </p:spPr>
        <p:txBody>
          <a:bodyPr wrap="square">
            <a:spAutoFit/>
          </a:bodyPr>
          <a:lstStyle/>
          <a:p>
            <a:pPr>
              <a:buFont typeface="Wingdings" pitchFamily="2" charset="2"/>
              <a:buChar char="§"/>
            </a:pPr>
            <a:r>
              <a:rPr lang="en-US" sz="1400" dirty="0" smtClean="0"/>
              <a:t> </a:t>
            </a:r>
            <a:r>
              <a:rPr lang="en-US" dirty="0" smtClean="0"/>
              <a:t>Payment of the non-Federal share of PA Program subgrants or other Federal grants</a:t>
            </a:r>
          </a:p>
        </p:txBody>
      </p:sp>
      <p:sp>
        <p:nvSpPr>
          <p:cNvPr id="16" name="Rectangle 15"/>
          <p:cNvSpPr/>
          <p:nvPr/>
        </p:nvSpPr>
        <p:spPr>
          <a:xfrm>
            <a:off x="533400" y="4569023"/>
            <a:ext cx="8491858" cy="369332"/>
          </a:xfrm>
          <a:prstGeom prst="rect">
            <a:avLst/>
          </a:prstGeom>
        </p:spPr>
        <p:txBody>
          <a:bodyPr wrap="square">
            <a:spAutoFit/>
          </a:bodyPr>
          <a:lstStyle/>
          <a:p>
            <a:pPr>
              <a:buFont typeface="Wingdings" pitchFamily="2" charset="2"/>
              <a:buChar char="§"/>
            </a:pPr>
            <a:r>
              <a:rPr lang="en-US" sz="1400" dirty="0" smtClean="0"/>
              <a:t> </a:t>
            </a:r>
            <a:r>
              <a:rPr lang="en-US" dirty="0" smtClean="0"/>
              <a:t>Operating expenses</a:t>
            </a:r>
          </a:p>
        </p:txBody>
      </p:sp>
      <p:sp>
        <p:nvSpPr>
          <p:cNvPr id="23" name="Rectangle 22"/>
          <p:cNvSpPr/>
          <p:nvPr/>
        </p:nvSpPr>
        <p:spPr>
          <a:xfrm>
            <a:off x="533400" y="4873823"/>
            <a:ext cx="8491858" cy="369332"/>
          </a:xfrm>
          <a:prstGeom prst="rect">
            <a:avLst/>
          </a:prstGeom>
        </p:spPr>
        <p:txBody>
          <a:bodyPr wrap="square">
            <a:spAutoFit/>
          </a:bodyPr>
          <a:lstStyle/>
          <a:p>
            <a:pPr>
              <a:buFont typeface="Wingdings" pitchFamily="2" charset="2"/>
              <a:buChar char="§"/>
            </a:pPr>
            <a:r>
              <a:rPr lang="en-US" dirty="0" smtClean="0"/>
              <a:t> Cost overruns on other PA Program subgrants</a:t>
            </a:r>
          </a:p>
        </p:txBody>
      </p:sp>
      <p:sp>
        <p:nvSpPr>
          <p:cNvPr id="25" name="Rectangle 24"/>
          <p:cNvSpPr/>
          <p:nvPr/>
        </p:nvSpPr>
        <p:spPr>
          <a:xfrm>
            <a:off x="533400" y="5178623"/>
            <a:ext cx="8491858" cy="369332"/>
          </a:xfrm>
          <a:prstGeom prst="rect">
            <a:avLst/>
          </a:prstGeom>
        </p:spPr>
        <p:txBody>
          <a:bodyPr wrap="square">
            <a:spAutoFit/>
          </a:bodyPr>
          <a:lstStyle/>
          <a:p>
            <a:pPr>
              <a:buFont typeface="Wingdings" pitchFamily="2" charset="2"/>
              <a:buChar char="§"/>
            </a:pPr>
            <a:r>
              <a:rPr lang="en-US" sz="1400" dirty="0" smtClean="0"/>
              <a:t> </a:t>
            </a:r>
            <a:r>
              <a:rPr lang="en-US" dirty="0" smtClean="0"/>
              <a:t>Incorporation into the community’s General Fund</a:t>
            </a:r>
          </a:p>
        </p:txBody>
      </p:sp>
      <p:sp>
        <p:nvSpPr>
          <p:cNvPr id="26" name="Rectangle 25"/>
          <p:cNvSpPr/>
          <p:nvPr/>
        </p:nvSpPr>
        <p:spPr>
          <a:xfrm>
            <a:off x="533400" y="5483423"/>
            <a:ext cx="7010400" cy="646331"/>
          </a:xfrm>
          <a:prstGeom prst="rect">
            <a:avLst/>
          </a:prstGeom>
        </p:spPr>
        <p:txBody>
          <a:bodyPr wrap="square">
            <a:spAutoFit/>
          </a:bodyPr>
          <a:lstStyle/>
          <a:p>
            <a:pPr>
              <a:buFont typeface="Wingdings" pitchFamily="2" charset="2"/>
              <a:buChar char="§"/>
            </a:pPr>
            <a:r>
              <a:rPr lang="en-US" sz="1400" dirty="0" smtClean="0"/>
              <a:t> </a:t>
            </a:r>
            <a:r>
              <a:rPr lang="en-US" dirty="0" smtClean="0"/>
              <a:t>Restoring or replacing a facility that would otherwise not be eligible for PA Program funding</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237687191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330434"/>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1" name="TextBox 20"/>
          <p:cNvSpPr txBox="1"/>
          <p:nvPr/>
        </p:nvSpPr>
        <p:spPr>
          <a:xfrm>
            <a:off x="208997" y="1611570"/>
            <a:ext cx="8872859"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Applicants may request a FEMA-funded, independent validation of estimates for permanent work subgrants with an estimated Federal share of at least $5 million.</a:t>
            </a:r>
          </a:p>
        </p:txBody>
      </p:sp>
      <p:sp>
        <p:nvSpPr>
          <p:cNvPr id="22" name="TextBox 21"/>
          <p:cNvSpPr txBox="1"/>
          <p:nvPr/>
        </p:nvSpPr>
        <p:spPr>
          <a:xfrm>
            <a:off x="228600" y="1066800"/>
            <a:ext cx="5943600" cy="400110"/>
          </a:xfrm>
          <a:prstGeom prst="rect">
            <a:avLst/>
          </a:prstGeom>
          <a:noFill/>
        </p:spPr>
        <p:txBody>
          <a:bodyPr wrap="square" rtlCol="0">
            <a:spAutoFit/>
          </a:bodyPr>
          <a:lstStyle/>
          <a:p>
            <a:r>
              <a:rPr lang="en-US" sz="2000" b="1" u="sng" dirty="0" smtClean="0"/>
              <a:t>Referral of Cost Estimates to an Expert Panel</a:t>
            </a:r>
            <a:endParaRPr lang="en-US" sz="2000" b="1" u="sng" dirty="0"/>
          </a:p>
        </p:txBody>
      </p:sp>
      <p:sp>
        <p:nvSpPr>
          <p:cNvPr id="17" name="Rectangle 16"/>
          <p:cNvSpPr/>
          <p:nvPr/>
        </p:nvSpPr>
        <p:spPr>
          <a:xfrm>
            <a:off x="538212" y="2256833"/>
            <a:ext cx="8491858" cy="646331"/>
          </a:xfrm>
          <a:prstGeom prst="rect">
            <a:avLst/>
          </a:prstGeom>
        </p:spPr>
        <p:txBody>
          <a:bodyPr wrap="square">
            <a:spAutoFit/>
          </a:bodyPr>
          <a:lstStyle/>
          <a:p>
            <a:pPr>
              <a:buFont typeface="Wingdings" pitchFamily="2" charset="2"/>
              <a:buChar char="§"/>
            </a:pPr>
            <a:r>
              <a:rPr lang="en-US" sz="1400" dirty="0"/>
              <a:t> </a:t>
            </a:r>
            <a:r>
              <a:rPr lang="en-US" dirty="0" smtClean="0"/>
              <a:t>FEMA will direct subgrant estimates to the panel at the request of the Applicant (through the State)</a:t>
            </a:r>
          </a:p>
        </p:txBody>
      </p:sp>
      <p:sp>
        <p:nvSpPr>
          <p:cNvPr id="18" name="Rectangle 17"/>
          <p:cNvSpPr/>
          <p:nvPr/>
        </p:nvSpPr>
        <p:spPr>
          <a:xfrm>
            <a:off x="506027" y="2893869"/>
            <a:ext cx="8491858" cy="646331"/>
          </a:xfrm>
          <a:prstGeom prst="rect">
            <a:avLst/>
          </a:prstGeom>
        </p:spPr>
        <p:txBody>
          <a:bodyPr wrap="square">
            <a:spAutoFit/>
          </a:bodyPr>
          <a:lstStyle/>
          <a:p>
            <a:pPr>
              <a:buFont typeface="Wingdings" pitchFamily="2" charset="2"/>
              <a:buChar char="§"/>
            </a:pPr>
            <a:r>
              <a:rPr lang="en-US" sz="1400" dirty="0" smtClean="0"/>
              <a:t> </a:t>
            </a:r>
            <a:r>
              <a:rPr lang="en-US" dirty="0" smtClean="0"/>
              <a:t>The panel will conduct its review before the acceptance and obligation of funds, and will not be used for appeals</a:t>
            </a:r>
          </a:p>
        </p:txBody>
      </p:sp>
      <p:sp>
        <p:nvSpPr>
          <p:cNvPr id="27" name="Rectangle 26"/>
          <p:cNvSpPr/>
          <p:nvPr/>
        </p:nvSpPr>
        <p:spPr>
          <a:xfrm>
            <a:off x="537839" y="3471630"/>
            <a:ext cx="8491858" cy="646331"/>
          </a:xfrm>
          <a:prstGeom prst="rect">
            <a:avLst/>
          </a:prstGeom>
        </p:spPr>
        <p:txBody>
          <a:bodyPr wrap="square">
            <a:spAutoFit/>
          </a:bodyPr>
          <a:lstStyle/>
          <a:p>
            <a:pPr>
              <a:buFont typeface="Wingdings" pitchFamily="2" charset="2"/>
              <a:buChar char="§"/>
            </a:pPr>
            <a:r>
              <a:rPr lang="en-US" sz="1400" dirty="0" smtClean="0"/>
              <a:t> </a:t>
            </a:r>
            <a:r>
              <a:rPr lang="en-US" dirty="0" smtClean="0"/>
              <a:t>The review will be limited to issues pertaining to the estimated cost; the panel will not make decisions related to the eligible scope of work</a:t>
            </a:r>
          </a:p>
        </p:txBody>
      </p:sp>
      <p:sp>
        <p:nvSpPr>
          <p:cNvPr id="16" name="Rectangle 15"/>
          <p:cNvSpPr/>
          <p:nvPr/>
        </p:nvSpPr>
        <p:spPr>
          <a:xfrm>
            <a:off x="506027" y="4061207"/>
            <a:ext cx="8491858" cy="369332"/>
          </a:xfrm>
          <a:prstGeom prst="rect">
            <a:avLst/>
          </a:prstGeom>
        </p:spPr>
        <p:txBody>
          <a:bodyPr wrap="square">
            <a:spAutoFit/>
          </a:bodyPr>
          <a:lstStyle/>
          <a:p>
            <a:pPr>
              <a:buFont typeface="Wingdings" pitchFamily="2" charset="2"/>
              <a:buChar char="§"/>
            </a:pPr>
            <a:r>
              <a:rPr lang="en-US" sz="1400" dirty="0" smtClean="0"/>
              <a:t> </a:t>
            </a:r>
            <a:r>
              <a:rPr lang="en-US" dirty="0"/>
              <a:t>T</a:t>
            </a:r>
            <a:r>
              <a:rPr lang="en-US" dirty="0" smtClean="0"/>
              <a:t>he panel may review cost documentation for completed work, if required</a:t>
            </a:r>
          </a:p>
        </p:txBody>
      </p:sp>
      <p:sp>
        <p:nvSpPr>
          <p:cNvPr id="23" name="Rectangle 22"/>
          <p:cNvSpPr/>
          <p:nvPr/>
        </p:nvSpPr>
        <p:spPr>
          <a:xfrm>
            <a:off x="537839" y="4389584"/>
            <a:ext cx="7386961" cy="1754326"/>
          </a:xfrm>
          <a:prstGeom prst="rect">
            <a:avLst/>
          </a:prstGeom>
        </p:spPr>
        <p:txBody>
          <a:bodyPr wrap="square">
            <a:spAutoFit/>
          </a:bodyPr>
          <a:lstStyle/>
          <a:p>
            <a:pPr>
              <a:buFont typeface="Wingdings" pitchFamily="2" charset="2"/>
              <a:buChar char="§"/>
            </a:pPr>
            <a:r>
              <a:rPr lang="en-US" sz="1400" dirty="0" smtClean="0"/>
              <a:t> </a:t>
            </a:r>
            <a:r>
              <a:rPr lang="en-US" dirty="0" smtClean="0"/>
              <a:t>In cases where the estimated amount deemed appropriate by the expert panel is less than the Applicant is willing to accept for a fixed estimate, the Applicant may reverse their decision to apply the alternative procedures to the grant in question. In these cases, FEMA will obligate the grant based on the estimate determined by the expert panel and the project will be reimbursed based on actual costs.</a:t>
            </a:r>
            <a:endParaRPr lang="en-US" sz="1400" dirty="0" smtClean="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419056314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330434"/>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1" name="TextBox 20"/>
          <p:cNvSpPr txBox="1"/>
          <p:nvPr/>
        </p:nvSpPr>
        <p:spPr>
          <a:xfrm>
            <a:off x="194941" y="1762780"/>
            <a:ext cx="8872859"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A consolidated subgrant is created when an Applicant combines two or more fixed subgrants into a single subgrant.</a:t>
            </a:r>
          </a:p>
        </p:txBody>
      </p:sp>
      <p:sp>
        <p:nvSpPr>
          <p:cNvPr id="22" name="TextBox 21"/>
          <p:cNvSpPr txBox="1"/>
          <p:nvPr/>
        </p:nvSpPr>
        <p:spPr>
          <a:xfrm>
            <a:off x="228600" y="1066800"/>
            <a:ext cx="5943600" cy="400110"/>
          </a:xfrm>
          <a:prstGeom prst="rect">
            <a:avLst/>
          </a:prstGeom>
          <a:noFill/>
        </p:spPr>
        <p:txBody>
          <a:bodyPr wrap="square" rtlCol="0">
            <a:spAutoFit/>
          </a:bodyPr>
          <a:lstStyle/>
          <a:p>
            <a:r>
              <a:rPr lang="en-US" sz="2000" b="1" u="sng" dirty="0" smtClean="0"/>
              <a:t>Consolidated Subgrants</a:t>
            </a:r>
            <a:endParaRPr lang="en-US" sz="2000" b="1" u="sng" dirty="0"/>
          </a:p>
        </p:txBody>
      </p:sp>
      <p:sp>
        <p:nvSpPr>
          <p:cNvPr id="17" name="Rectangle 16"/>
          <p:cNvSpPr/>
          <p:nvPr/>
        </p:nvSpPr>
        <p:spPr>
          <a:xfrm>
            <a:off x="166186" y="2392978"/>
            <a:ext cx="8491858" cy="646331"/>
          </a:xfrm>
          <a:prstGeom prst="rect">
            <a:avLst/>
          </a:prstGeom>
        </p:spPr>
        <p:txBody>
          <a:bodyPr wrap="square">
            <a:spAutoFit/>
          </a:bodyPr>
          <a:lstStyle/>
          <a:p>
            <a:pPr>
              <a:buFont typeface="Wingdings" pitchFamily="2" charset="2"/>
              <a:buChar char="§"/>
            </a:pPr>
            <a:r>
              <a:rPr lang="en-US" dirty="0"/>
              <a:t> </a:t>
            </a:r>
            <a:r>
              <a:rPr lang="en-US" dirty="0" smtClean="0"/>
              <a:t>Consolidating projects will allow Applicants greater flexibility to execute work across multiple facilities or sites in ways that support its post-disaster recovery needs.</a:t>
            </a:r>
          </a:p>
        </p:txBody>
      </p:sp>
      <p:sp>
        <p:nvSpPr>
          <p:cNvPr id="18" name="Rectangle 17"/>
          <p:cNvSpPr/>
          <p:nvPr/>
        </p:nvSpPr>
        <p:spPr>
          <a:xfrm>
            <a:off x="533400" y="2971800"/>
            <a:ext cx="8491858" cy="646331"/>
          </a:xfrm>
          <a:prstGeom prst="rect">
            <a:avLst/>
          </a:prstGeom>
        </p:spPr>
        <p:txBody>
          <a:bodyPr wrap="square">
            <a:spAutoFit/>
          </a:bodyPr>
          <a:lstStyle/>
          <a:p>
            <a:pPr>
              <a:buFont typeface="Wingdings" pitchFamily="2" charset="2"/>
              <a:buChar char="§"/>
            </a:pPr>
            <a:r>
              <a:rPr lang="en-US" sz="1400" dirty="0" smtClean="0"/>
              <a:t> </a:t>
            </a:r>
            <a:r>
              <a:rPr lang="en-US" dirty="0" smtClean="0"/>
              <a:t>This is designed to allow overages on components of the consolidated project to offset underages on other components.</a:t>
            </a:r>
          </a:p>
        </p:txBody>
      </p:sp>
      <p:sp>
        <p:nvSpPr>
          <p:cNvPr id="27" name="Rectangle 26"/>
          <p:cNvSpPr/>
          <p:nvPr/>
        </p:nvSpPr>
        <p:spPr>
          <a:xfrm>
            <a:off x="533400" y="3591580"/>
            <a:ext cx="8491858" cy="646331"/>
          </a:xfrm>
          <a:prstGeom prst="rect">
            <a:avLst/>
          </a:prstGeom>
        </p:spPr>
        <p:txBody>
          <a:bodyPr wrap="square">
            <a:spAutoFit/>
          </a:bodyPr>
          <a:lstStyle/>
          <a:p>
            <a:pPr>
              <a:buFont typeface="Wingdings" pitchFamily="2" charset="2"/>
              <a:buChar char="§"/>
            </a:pPr>
            <a:r>
              <a:rPr lang="en-US" sz="1400" dirty="0" smtClean="0"/>
              <a:t> </a:t>
            </a:r>
            <a:r>
              <a:rPr lang="en-US" dirty="0" smtClean="0"/>
              <a:t>Funding for a consolidated project will be capped at the aggregate amount of the eligible costs for the formerly separate, individual fixed subgrants.</a:t>
            </a:r>
          </a:p>
        </p:txBody>
      </p:sp>
      <p:sp>
        <p:nvSpPr>
          <p:cNvPr id="16" name="Rectangle 15"/>
          <p:cNvSpPr/>
          <p:nvPr/>
        </p:nvSpPr>
        <p:spPr>
          <a:xfrm>
            <a:off x="533400" y="4188023"/>
            <a:ext cx="8491858" cy="646331"/>
          </a:xfrm>
          <a:prstGeom prst="rect">
            <a:avLst/>
          </a:prstGeom>
        </p:spPr>
        <p:txBody>
          <a:bodyPr wrap="square">
            <a:spAutoFit/>
          </a:bodyPr>
          <a:lstStyle/>
          <a:p>
            <a:pPr>
              <a:buFont typeface="Wingdings" pitchFamily="2" charset="2"/>
              <a:buChar char="§"/>
            </a:pPr>
            <a:r>
              <a:rPr lang="en-US" sz="1400" dirty="0" smtClean="0"/>
              <a:t> </a:t>
            </a:r>
            <a:r>
              <a:rPr lang="en-US" dirty="0" smtClean="0"/>
              <a:t>FEMA will not obligate additional funds if the Applicant’s costs exceed the aggregate fixed amount.</a:t>
            </a:r>
          </a:p>
        </p:txBody>
      </p:sp>
      <p:sp>
        <p:nvSpPr>
          <p:cNvPr id="23" name="Rectangle 22"/>
          <p:cNvSpPr/>
          <p:nvPr/>
        </p:nvSpPr>
        <p:spPr>
          <a:xfrm>
            <a:off x="567316" y="4751457"/>
            <a:ext cx="8491858" cy="646331"/>
          </a:xfrm>
          <a:prstGeom prst="rect">
            <a:avLst/>
          </a:prstGeom>
        </p:spPr>
        <p:txBody>
          <a:bodyPr wrap="square">
            <a:spAutoFit/>
          </a:bodyPr>
          <a:lstStyle/>
          <a:p>
            <a:pPr>
              <a:buFont typeface="Wingdings" pitchFamily="2" charset="2"/>
              <a:buChar char="§"/>
            </a:pPr>
            <a:r>
              <a:rPr lang="en-US" sz="1400" dirty="0" smtClean="0"/>
              <a:t> </a:t>
            </a:r>
            <a:r>
              <a:rPr lang="en-US" dirty="0" smtClean="0"/>
              <a:t>Allows Applicants to share funding across any of the facilities within the consolidated subgrant in order to meet its post-disaster recovery needs.</a:t>
            </a:r>
          </a:p>
        </p:txBody>
      </p:sp>
      <p:sp>
        <p:nvSpPr>
          <p:cNvPr id="20" name="Rectangle 19"/>
          <p:cNvSpPr/>
          <p:nvPr/>
        </p:nvSpPr>
        <p:spPr>
          <a:xfrm>
            <a:off x="533400" y="5344180"/>
            <a:ext cx="8491858" cy="369332"/>
          </a:xfrm>
          <a:prstGeom prst="rect">
            <a:avLst/>
          </a:prstGeom>
        </p:spPr>
        <p:txBody>
          <a:bodyPr wrap="square">
            <a:spAutoFit/>
          </a:bodyPr>
          <a:lstStyle/>
          <a:p>
            <a:pPr>
              <a:buFont typeface="Wingdings" pitchFamily="2" charset="2"/>
              <a:buChar char="§"/>
            </a:pPr>
            <a:r>
              <a:rPr lang="en-US" sz="1400" dirty="0" smtClean="0"/>
              <a:t> </a:t>
            </a:r>
            <a:r>
              <a:rPr lang="en-US" dirty="0" smtClean="0"/>
              <a:t>Only permanent work subgrants can be consolidated.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26098832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330434"/>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Sandy Recovery Improvement Act</a:t>
            </a:r>
            <a:endParaRPr lang="en-US" sz="3200" u="sng" dirty="0">
              <a:solidFill>
                <a:schemeClr val="bg1"/>
              </a:solidFill>
            </a:endParaRPr>
          </a:p>
        </p:txBody>
      </p:sp>
      <p:sp>
        <p:nvSpPr>
          <p:cNvPr id="21" name="TextBox 20"/>
          <p:cNvSpPr txBox="1"/>
          <p:nvPr/>
        </p:nvSpPr>
        <p:spPr>
          <a:xfrm>
            <a:off x="194941" y="1762780"/>
            <a:ext cx="8872859"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Currently Sections 406(c)(1) and 406(c)(2) require a reduction of the otherwise-eligible Federal share for alternate projects. </a:t>
            </a:r>
          </a:p>
        </p:txBody>
      </p:sp>
      <p:sp>
        <p:nvSpPr>
          <p:cNvPr id="22" name="TextBox 21"/>
          <p:cNvSpPr txBox="1"/>
          <p:nvPr/>
        </p:nvSpPr>
        <p:spPr>
          <a:xfrm>
            <a:off x="228600" y="1066800"/>
            <a:ext cx="5943600" cy="646331"/>
          </a:xfrm>
          <a:prstGeom prst="rect">
            <a:avLst/>
          </a:prstGeom>
          <a:noFill/>
        </p:spPr>
        <p:txBody>
          <a:bodyPr wrap="square" rtlCol="0">
            <a:spAutoFit/>
          </a:bodyPr>
          <a:lstStyle/>
          <a:p>
            <a:r>
              <a:rPr lang="en-US" b="1" u="sng" dirty="0" smtClean="0"/>
              <a:t>Elimination of the Reduction in Eligible Costs for Alternate Projects</a:t>
            </a:r>
            <a:endParaRPr lang="en-US" b="1" u="sng" dirty="0"/>
          </a:p>
        </p:txBody>
      </p:sp>
      <p:sp>
        <p:nvSpPr>
          <p:cNvPr id="17" name="Rectangle 16"/>
          <p:cNvSpPr/>
          <p:nvPr/>
        </p:nvSpPr>
        <p:spPr>
          <a:xfrm>
            <a:off x="194942" y="3591580"/>
            <a:ext cx="8491858" cy="646331"/>
          </a:xfrm>
          <a:prstGeom prst="rect">
            <a:avLst/>
          </a:prstGeom>
        </p:spPr>
        <p:txBody>
          <a:bodyPr wrap="square">
            <a:spAutoFit/>
          </a:bodyPr>
          <a:lstStyle/>
          <a:p>
            <a:pPr>
              <a:buFont typeface="Wingdings" pitchFamily="2" charset="2"/>
              <a:buChar char="§"/>
            </a:pPr>
            <a:r>
              <a:rPr lang="en-US" sz="1400" dirty="0"/>
              <a:t> </a:t>
            </a:r>
            <a:r>
              <a:rPr lang="en-US" dirty="0" smtClean="0"/>
              <a:t>Under the alternative procedures, FEMA will no longer implement this reduction for subgrants funded under the alternative procedures pilot program.</a:t>
            </a:r>
          </a:p>
        </p:txBody>
      </p:sp>
      <p:sp>
        <p:nvSpPr>
          <p:cNvPr id="16" name="Rectangle 15"/>
          <p:cNvSpPr/>
          <p:nvPr/>
        </p:nvSpPr>
        <p:spPr>
          <a:xfrm>
            <a:off x="533400" y="2514600"/>
            <a:ext cx="8491858" cy="369332"/>
          </a:xfrm>
          <a:prstGeom prst="rect">
            <a:avLst/>
          </a:prstGeom>
        </p:spPr>
        <p:txBody>
          <a:bodyPr wrap="square">
            <a:spAutoFit/>
          </a:bodyPr>
          <a:lstStyle/>
          <a:p>
            <a:pPr>
              <a:buFont typeface="Wingdings" pitchFamily="2" charset="2"/>
              <a:buChar char="§"/>
            </a:pPr>
            <a:r>
              <a:rPr lang="en-US" dirty="0" smtClean="0"/>
              <a:t> For governmental entities, the reduction is 10%.</a:t>
            </a:r>
          </a:p>
        </p:txBody>
      </p:sp>
      <p:sp>
        <p:nvSpPr>
          <p:cNvPr id="23" name="Rectangle 22"/>
          <p:cNvSpPr/>
          <p:nvPr/>
        </p:nvSpPr>
        <p:spPr>
          <a:xfrm>
            <a:off x="533400" y="4416623"/>
            <a:ext cx="8491858" cy="369332"/>
          </a:xfrm>
          <a:prstGeom prst="rect">
            <a:avLst/>
          </a:prstGeom>
        </p:spPr>
        <p:txBody>
          <a:bodyPr wrap="square">
            <a:spAutoFit/>
          </a:bodyPr>
          <a:lstStyle/>
          <a:p>
            <a:pPr>
              <a:buFont typeface="Wingdings" pitchFamily="2" charset="2"/>
              <a:buChar char="§"/>
            </a:pPr>
            <a:r>
              <a:rPr lang="en-US" sz="1400" dirty="0" smtClean="0"/>
              <a:t> </a:t>
            </a:r>
            <a:r>
              <a:rPr lang="en-US" dirty="0" smtClean="0"/>
              <a:t>Alternate projects will be paid at 100% of the otherwise-eligible Federal cost share.</a:t>
            </a:r>
          </a:p>
        </p:txBody>
      </p:sp>
      <p:sp>
        <p:nvSpPr>
          <p:cNvPr id="20" name="Rectangle 19"/>
          <p:cNvSpPr/>
          <p:nvPr/>
        </p:nvSpPr>
        <p:spPr>
          <a:xfrm>
            <a:off x="533400" y="5029200"/>
            <a:ext cx="7924800" cy="646331"/>
          </a:xfrm>
          <a:prstGeom prst="rect">
            <a:avLst/>
          </a:prstGeom>
        </p:spPr>
        <p:txBody>
          <a:bodyPr wrap="square">
            <a:spAutoFit/>
          </a:bodyPr>
          <a:lstStyle/>
          <a:p>
            <a:pPr>
              <a:buFont typeface="Wingdings" pitchFamily="2" charset="2"/>
              <a:buChar char="§"/>
            </a:pPr>
            <a:r>
              <a:rPr lang="en-US" sz="1400" dirty="0" smtClean="0"/>
              <a:t> </a:t>
            </a:r>
            <a:r>
              <a:rPr lang="en-US" dirty="0" smtClean="0"/>
              <a:t>All alternate project scopes of work require FEMA’s review and approval in accordance with PA Program requirements.</a:t>
            </a:r>
          </a:p>
        </p:txBody>
      </p:sp>
      <p:sp>
        <p:nvSpPr>
          <p:cNvPr id="24" name="Rectangle 23"/>
          <p:cNvSpPr/>
          <p:nvPr/>
        </p:nvSpPr>
        <p:spPr>
          <a:xfrm>
            <a:off x="533400" y="2968823"/>
            <a:ext cx="8491858" cy="369332"/>
          </a:xfrm>
          <a:prstGeom prst="rect">
            <a:avLst/>
          </a:prstGeom>
        </p:spPr>
        <p:txBody>
          <a:bodyPr wrap="square">
            <a:spAutoFit/>
          </a:bodyPr>
          <a:lstStyle/>
          <a:p>
            <a:pPr>
              <a:buFont typeface="Wingdings" pitchFamily="2" charset="2"/>
              <a:buChar char="§"/>
            </a:pPr>
            <a:r>
              <a:rPr lang="en-US" dirty="0" smtClean="0"/>
              <a:t> For private non-profits, the reduction is 25%.</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2405758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Applicant</a:t>
            </a:r>
            <a:endParaRPr lang="en-US" sz="3200" u="sng" dirty="0">
              <a:solidFill>
                <a:schemeClr val="bg1"/>
              </a:solidFill>
            </a:endParaRPr>
          </a:p>
        </p:txBody>
      </p:sp>
      <p:sp>
        <p:nvSpPr>
          <p:cNvPr id="8" name="TextBox 7"/>
          <p:cNvSpPr txBox="1"/>
          <p:nvPr/>
        </p:nvSpPr>
        <p:spPr>
          <a:xfrm>
            <a:off x="152400" y="1329341"/>
            <a:ext cx="8077200" cy="646331"/>
          </a:xfrm>
          <a:prstGeom prst="rect">
            <a:avLst/>
          </a:prstGeom>
          <a:noFill/>
        </p:spPr>
        <p:txBody>
          <a:bodyPr wrap="square" rtlCol="0">
            <a:spAutoFit/>
          </a:bodyPr>
          <a:lstStyle/>
          <a:p>
            <a:r>
              <a:rPr lang="en-US" b="1" dirty="0" smtClean="0"/>
              <a:t>The application for PNP organizations is slightly different than that for other Applicants. </a:t>
            </a:r>
            <a:endParaRPr lang="en-US" dirty="0" smtClean="0"/>
          </a:p>
        </p:txBody>
      </p:sp>
      <p:sp>
        <p:nvSpPr>
          <p:cNvPr id="9" name="Rectangle 8"/>
          <p:cNvSpPr/>
          <p:nvPr/>
        </p:nvSpPr>
        <p:spPr>
          <a:xfrm>
            <a:off x="609600" y="2133600"/>
            <a:ext cx="7162800" cy="646331"/>
          </a:xfrm>
          <a:prstGeom prst="rect">
            <a:avLst/>
          </a:prstGeom>
        </p:spPr>
        <p:txBody>
          <a:bodyPr wrap="square">
            <a:spAutoFit/>
          </a:bodyPr>
          <a:lstStyle/>
          <a:p>
            <a:pPr>
              <a:buFont typeface="Wingdings" pitchFamily="2" charset="2"/>
              <a:buChar char="§"/>
            </a:pPr>
            <a:r>
              <a:rPr lang="en-US" sz="1600" dirty="0" smtClean="0"/>
              <a:t> </a:t>
            </a:r>
            <a:r>
              <a:rPr lang="en-US" dirty="0" smtClean="0"/>
              <a:t>For emergency work, all eligible PNP organizations apply directly to FEMA through the State for assistance.</a:t>
            </a:r>
          </a:p>
        </p:txBody>
      </p:sp>
      <p:sp>
        <p:nvSpPr>
          <p:cNvPr id="10" name="Rectangle 9"/>
          <p:cNvSpPr/>
          <p:nvPr/>
        </p:nvSpPr>
        <p:spPr>
          <a:xfrm>
            <a:off x="609600" y="3200400"/>
            <a:ext cx="7162800" cy="646331"/>
          </a:xfrm>
          <a:prstGeom prst="rect">
            <a:avLst/>
          </a:prstGeom>
        </p:spPr>
        <p:txBody>
          <a:bodyPr wrap="square">
            <a:spAutoFit/>
          </a:bodyPr>
          <a:lstStyle/>
          <a:p>
            <a:pPr>
              <a:buFont typeface="Wingdings" pitchFamily="2" charset="2"/>
              <a:buChar char="§"/>
            </a:pPr>
            <a:r>
              <a:rPr lang="en-US" sz="1600" dirty="0" smtClean="0"/>
              <a:t> </a:t>
            </a:r>
            <a:r>
              <a:rPr lang="en-US" dirty="0" smtClean="0"/>
              <a:t>For permanent work, the application process depends on whether the PNP’s facility is defined as providing critical or non-critical services. </a:t>
            </a:r>
          </a:p>
        </p:txBody>
      </p:sp>
      <p:sp>
        <p:nvSpPr>
          <p:cNvPr id="11" name="Rectangle 10"/>
          <p:cNvSpPr/>
          <p:nvPr/>
        </p:nvSpPr>
        <p:spPr>
          <a:xfrm>
            <a:off x="2895600" y="43858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Critical Services</a:t>
            </a:r>
          </a:p>
        </p:txBody>
      </p:sp>
      <p:sp>
        <p:nvSpPr>
          <p:cNvPr id="12" name="Rectangle 11"/>
          <p:cNvSpPr/>
          <p:nvPr/>
        </p:nvSpPr>
        <p:spPr>
          <a:xfrm>
            <a:off x="2895600" y="50716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Non-Critical Services</a:t>
            </a:r>
          </a:p>
        </p:txBody>
      </p:sp>
    </p:spTree>
    <p:extLst>
      <p:ext uri="{BB962C8B-B14F-4D97-AF65-F5344CB8AC3E}">
        <p14:creationId xmlns:p14="http://schemas.microsoft.com/office/powerpoint/2010/main" val="157348412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2677180"/>
            <a:ext cx="7391400" cy="769441"/>
          </a:xfrm>
          <a:prstGeom prst="rect">
            <a:avLst/>
          </a:prstGeom>
          <a:noFill/>
        </p:spPr>
        <p:txBody>
          <a:bodyPr wrap="square" rtlCol="0">
            <a:spAutoFit/>
          </a:bodyPr>
          <a:lstStyle/>
          <a:p>
            <a:pPr algn="ctr"/>
            <a:r>
              <a:rPr lang="en-US" sz="4400" dirty="0" smtClean="0"/>
              <a:t>Questions</a:t>
            </a:r>
            <a:endParaRPr lang="en-US" sz="4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06786504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sng" strike="noStrike" kern="1200" cap="none" spc="0" normalizeH="0" baseline="0" noProof="0" dirty="0" smtClean="0">
                <a:ln>
                  <a:noFill/>
                </a:ln>
                <a:solidFill>
                  <a:prstClr val="white"/>
                </a:solidFill>
                <a:effectLst/>
                <a:uLnTx/>
                <a:uFillTx/>
                <a:latin typeface="Calibri" panose="020F0502020204030204"/>
                <a:ea typeface="+mn-ea"/>
                <a:cs typeface="+mn-cs"/>
              </a:rPr>
              <a:t>Important Points to Remember</a:t>
            </a:r>
            <a:endParaRPr kumimoji="0" lang="en-US" sz="34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	</a:t>
            </a:r>
            <a:r>
              <a:rPr lang="en-US" dirty="0" smtClean="0">
                <a:solidFill>
                  <a:prstClr val="white"/>
                </a:solidFill>
                <a:latin typeface="Arial" panose="020B0604020202020204" pitchFamily="34" charset="0"/>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2" name="Rectangle 1"/>
          <p:cNvSpPr/>
          <p:nvPr/>
        </p:nvSpPr>
        <p:spPr>
          <a:xfrm>
            <a:off x="979249" y="1693446"/>
            <a:ext cx="7086600" cy="2988510"/>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Applicant’s </a:t>
            </a:r>
            <a:r>
              <a:rPr lang="en-US" dirty="0">
                <a:latin typeface="Calibri" panose="020F0502020204030204" pitchFamily="34" charset="0"/>
                <a:ea typeface="Calibri" panose="020F0502020204030204" pitchFamily="34" charset="0"/>
                <a:cs typeface="Times New Roman" panose="02020603050405020304" pitchFamily="18" charset="0"/>
              </a:rPr>
              <a:t>Designation of Authorized Representative and floridapa.org Contacts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Maintenance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rPr>
              <a:t> </a:t>
            </a:r>
            <a:r>
              <a:rPr lang="en-US" dirty="0" smtClean="0">
                <a:latin typeface="Calibri" panose="020F0502020204030204" pitchFamily="34" charset="0"/>
                <a:ea typeface="Calibri" panose="020F0502020204030204" pitchFamily="34" charset="0"/>
              </a:rPr>
              <a:t>Authorized </a:t>
            </a:r>
            <a:r>
              <a:rPr lang="en-US" dirty="0">
                <a:latin typeface="Calibri" panose="020F0502020204030204" pitchFamily="34" charset="0"/>
                <a:ea typeface="Calibri" panose="020F0502020204030204" pitchFamily="34" charset="0"/>
              </a:rPr>
              <a:t>– Primary – Alternate – Others (finance, insurance, debris, environmental)</a:t>
            </a:r>
            <a:endParaRPr lang="en-US" dirty="0">
              <a:latin typeface="Arial" panose="020B0604020202020204" pitchFamily="34" charset="0"/>
              <a:ea typeface="Calibri" panose="020F050202020403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rPr>
              <a:t>User contacts should be </a:t>
            </a:r>
            <a:r>
              <a:rPr lang="en-US" dirty="0" smtClean="0">
                <a:latin typeface="Calibri" panose="020F0502020204030204" pitchFamily="34" charset="0"/>
                <a:ea typeface="Calibri" panose="020F0502020204030204" pitchFamily="34" charset="0"/>
              </a:rPr>
              <a:t>reviewed </a:t>
            </a:r>
            <a:r>
              <a:rPr lang="en-US" dirty="0">
                <a:latin typeface="Calibri" panose="020F0502020204030204" pitchFamily="34" charset="0"/>
                <a:ea typeface="Calibri" panose="020F0502020204030204" pitchFamily="34" charset="0"/>
              </a:rPr>
              <a:t>each quarter when </a:t>
            </a:r>
            <a:r>
              <a:rPr lang="en-US" dirty="0" smtClean="0">
                <a:latin typeface="Calibri" panose="020F0502020204030204" pitchFamily="34" charset="0"/>
                <a:ea typeface="Calibri" panose="020F0502020204030204" pitchFamily="34" charset="0"/>
              </a:rPr>
              <a:t>Quarterly Reports are </a:t>
            </a:r>
            <a:r>
              <a:rPr lang="en-US" dirty="0">
                <a:latin typeface="Calibri" panose="020F0502020204030204" pitchFamily="34" charset="0"/>
                <a:ea typeface="Calibri" panose="020F0502020204030204" pitchFamily="34" charset="0"/>
              </a:rPr>
              <a:t>submitted</a:t>
            </a:r>
            <a:endParaRPr lang="en-US" dirty="0">
              <a:latin typeface="Arial" panose="020B0604020202020204" pitchFamily="34" charset="0"/>
              <a:ea typeface="Calibri" panose="020F050202020403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rPr>
              <a:t>User contacts in floridapa.org must be updated when staff separate from the agency or are reassigned</a:t>
            </a:r>
            <a:endParaRPr lang="en-U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6320422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sng" strike="noStrike" kern="1200" cap="none" spc="0" normalizeH="0" baseline="0" noProof="0" dirty="0" smtClean="0">
                <a:ln>
                  <a:noFill/>
                </a:ln>
                <a:solidFill>
                  <a:prstClr val="white"/>
                </a:solidFill>
                <a:effectLst/>
                <a:uLnTx/>
                <a:uFillTx/>
                <a:latin typeface="Calibri" panose="020F0502020204030204"/>
                <a:ea typeface="+mn-ea"/>
                <a:cs typeface="+mn-cs"/>
              </a:rPr>
              <a:t>Important Points</a:t>
            </a:r>
            <a:r>
              <a:rPr kumimoji="0" lang="en-US" sz="3400" b="0" i="0" u="sng" strike="noStrike" kern="1200" cap="none" spc="0" normalizeH="0" noProof="0" dirty="0" smtClean="0">
                <a:ln>
                  <a:noFill/>
                </a:ln>
                <a:solidFill>
                  <a:prstClr val="white"/>
                </a:solidFill>
                <a:effectLst/>
                <a:uLnTx/>
                <a:uFillTx/>
                <a:latin typeface="Calibri" panose="020F0502020204030204"/>
                <a:ea typeface="+mn-ea"/>
                <a:cs typeface="+mn-cs"/>
              </a:rPr>
              <a:t> to Remember</a:t>
            </a:r>
            <a:endParaRPr kumimoji="0" lang="en-US" sz="34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	</a:t>
            </a:r>
            <a:r>
              <a:rPr lang="en-US" dirty="0" smtClean="0">
                <a:solidFill>
                  <a:prstClr val="white"/>
                </a:solidFill>
                <a:latin typeface="Arial" panose="020B0604020202020204" pitchFamily="34" charset="0"/>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2" name="Rectangle 1"/>
          <p:cNvSpPr/>
          <p:nvPr/>
        </p:nvSpPr>
        <p:spPr>
          <a:xfrm>
            <a:off x="648618" y="1295400"/>
            <a:ext cx="7580982" cy="4365811"/>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Quarterly Report Review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rPr>
              <a:t>The Office of the Chief Financial </a:t>
            </a:r>
            <a:r>
              <a:rPr lang="en-US" dirty="0" smtClean="0">
                <a:latin typeface="Calibri" panose="020F0502020204030204" pitchFamily="34" charset="0"/>
                <a:ea typeface="Calibri" panose="020F0502020204030204" pitchFamily="34" charset="0"/>
              </a:rPr>
              <a:t>Officer (CFO) </a:t>
            </a:r>
            <a:r>
              <a:rPr lang="en-US" dirty="0">
                <a:latin typeface="Calibri" panose="020F0502020204030204" pitchFamily="34" charset="0"/>
                <a:ea typeface="Calibri" panose="020F0502020204030204" pitchFamily="34" charset="0"/>
              </a:rPr>
              <a:t>is responsible for the oversight of this report.   Project inactivity is </a:t>
            </a:r>
            <a:r>
              <a:rPr lang="en-US" dirty="0" smtClean="0">
                <a:latin typeface="Calibri" panose="020F0502020204030204" pitchFamily="34" charset="0"/>
                <a:ea typeface="Calibri" panose="020F0502020204030204" pitchFamily="34" charset="0"/>
              </a:rPr>
              <a:t>tracked.  When </a:t>
            </a:r>
            <a:r>
              <a:rPr lang="en-US" dirty="0">
                <a:latin typeface="Calibri" panose="020F0502020204030204" pitchFamily="34" charset="0"/>
                <a:ea typeface="Calibri" panose="020F0502020204030204" pitchFamily="34" charset="0"/>
              </a:rPr>
              <a:t>a project has been obligated over 720 days </a:t>
            </a:r>
            <a:r>
              <a:rPr lang="en-US" dirty="0" smtClean="0">
                <a:latin typeface="Calibri" panose="020F0502020204030204" pitchFamily="34" charset="0"/>
                <a:ea typeface="Calibri" panose="020F0502020204030204" pitchFamily="34" charset="0"/>
              </a:rPr>
              <a:t>the CFO </a:t>
            </a:r>
            <a:r>
              <a:rPr lang="en-US" dirty="0">
                <a:latin typeface="Calibri" panose="020F0502020204030204" pitchFamily="34" charset="0"/>
                <a:ea typeface="Calibri" panose="020F0502020204030204" pitchFamily="34" charset="0"/>
              </a:rPr>
              <a:t>will recommend an interim inspection reconciliation be performed. </a:t>
            </a:r>
            <a:r>
              <a:rPr lang="en-US" dirty="0" smtClean="0">
                <a:latin typeface="Calibri" panose="020F0502020204030204" pitchFamily="34" charset="0"/>
                <a:ea typeface="Calibri" panose="020F0502020204030204" pitchFamily="34" charset="0"/>
              </a:rPr>
              <a:t> </a:t>
            </a:r>
          </a:p>
          <a:p>
            <a:pPr marL="342900" marR="0" lvl="0" indent="-342900">
              <a:lnSpc>
                <a:spcPct val="115000"/>
              </a:lnSpc>
              <a:spcBef>
                <a:spcPts val="0"/>
              </a:spcBef>
              <a:spcAft>
                <a:spcPts val="600"/>
              </a:spcAft>
              <a:buFont typeface="Symbol" panose="05050102010706020507" pitchFamily="18" charset="2"/>
              <a:buChar char=""/>
            </a:pPr>
            <a:r>
              <a:rPr lang="en-US" dirty="0" smtClean="0">
                <a:latin typeface="Calibri" panose="020F0502020204030204" pitchFamily="34" charset="0"/>
                <a:ea typeface="Calibri" panose="020F0502020204030204" pitchFamily="34" charset="0"/>
              </a:rPr>
              <a:t>FEMA’s position is that </a:t>
            </a:r>
            <a:r>
              <a:rPr lang="en-US" dirty="0">
                <a:latin typeface="Calibri" panose="020F0502020204030204" pitchFamily="34" charset="0"/>
                <a:ea typeface="Calibri" panose="020F0502020204030204" pitchFamily="34" charset="0"/>
              </a:rPr>
              <a:t>if </a:t>
            </a:r>
            <a:r>
              <a:rPr lang="en-US" dirty="0" smtClean="0">
                <a:latin typeface="Calibri" panose="020F0502020204030204" pitchFamily="34" charset="0"/>
                <a:ea typeface="Calibri" panose="020F0502020204030204" pitchFamily="34" charset="0"/>
              </a:rPr>
              <a:t>the Applicant is </a:t>
            </a:r>
            <a:r>
              <a:rPr lang="en-US" dirty="0">
                <a:latin typeface="Calibri" panose="020F0502020204030204" pitchFamily="34" charset="0"/>
                <a:ea typeface="Calibri" panose="020F0502020204030204" pitchFamily="34" charset="0"/>
              </a:rPr>
              <a:t>not completing the work, not recording it, and not requesting </a:t>
            </a:r>
            <a:r>
              <a:rPr lang="en-US" dirty="0" smtClean="0">
                <a:latin typeface="Calibri" panose="020F0502020204030204" pitchFamily="34" charset="0"/>
                <a:ea typeface="Calibri" panose="020F0502020204030204" pitchFamily="34" charset="0"/>
              </a:rPr>
              <a:t>reimbursement, </a:t>
            </a:r>
            <a:r>
              <a:rPr lang="en-US" dirty="0">
                <a:latin typeface="Calibri" panose="020F0502020204030204" pitchFamily="34" charset="0"/>
                <a:ea typeface="Calibri" panose="020F0502020204030204" pitchFamily="34" charset="0"/>
              </a:rPr>
              <a:t>the Federal funds can be put to better use until the project is closed.   This action is not an appealable action and funding will be reinstated after final inspection and identification of the actual costs.  </a:t>
            </a:r>
            <a:endParaRPr lang="en-US" dirty="0" smtClean="0">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dirty="0" smtClean="0">
                <a:latin typeface="Calibri" panose="020F0502020204030204" pitchFamily="34" charset="0"/>
                <a:ea typeface="Calibri" panose="020F0502020204030204" pitchFamily="34" charset="0"/>
              </a:rPr>
              <a:t>As a preventative measure, </a:t>
            </a:r>
            <a:r>
              <a:rPr lang="en-US" dirty="0">
                <a:latin typeface="Calibri" panose="020F0502020204030204" pitchFamily="34" charset="0"/>
                <a:ea typeface="Calibri" panose="020F0502020204030204" pitchFamily="34" charset="0"/>
              </a:rPr>
              <a:t>the Grantee will be performing more interim inspections.</a:t>
            </a:r>
            <a:endParaRPr lang="en-U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8943376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sng" strike="noStrike" kern="1200" cap="none" spc="0" normalizeH="0" baseline="0" noProof="0" dirty="0" smtClean="0">
                <a:ln>
                  <a:noFill/>
                </a:ln>
                <a:solidFill>
                  <a:prstClr val="white"/>
                </a:solidFill>
                <a:effectLst/>
                <a:uLnTx/>
                <a:uFillTx/>
                <a:latin typeface="Calibri" panose="020F0502020204030204"/>
                <a:ea typeface="+mn-ea"/>
                <a:cs typeface="+mn-cs"/>
              </a:rPr>
              <a:t>Important Points to Remember</a:t>
            </a:r>
            <a:endParaRPr kumimoji="0" lang="en-US" sz="34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2" name="Rectangle 1"/>
          <p:cNvSpPr/>
          <p:nvPr/>
        </p:nvSpPr>
        <p:spPr>
          <a:xfrm>
            <a:off x="533400" y="1981200"/>
            <a:ext cx="7848601" cy="2428357"/>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Interim Inspections may also be scheduled and submitted by the Grantee as a request in floridapa.org under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other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conditions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including:</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dirty="0" smtClean="0">
                <a:solidFill>
                  <a:srgbClr val="000000"/>
                </a:solidFill>
                <a:latin typeface="Calibri" panose="020F0502020204030204" pitchFamily="34" charset="0"/>
                <a:ea typeface="Calibri" panose="020F0502020204030204" pitchFamily="34" charset="0"/>
              </a:rPr>
              <a:t>Quarterly </a:t>
            </a:r>
            <a:r>
              <a:rPr lang="en-US" dirty="0">
                <a:solidFill>
                  <a:srgbClr val="000000"/>
                </a:solidFill>
                <a:latin typeface="Calibri" panose="020F0502020204030204" pitchFamily="34" charset="0"/>
                <a:ea typeface="Calibri" panose="020F0502020204030204" pitchFamily="34" charset="0"/>
              </a:rPr>
              <a:t>Report </a:t>
            </a:r>
            <a:r>
              <a:rPr lang="en-US" dirty="0" smtClean="0">
                <a:solidFill>
                  <a:srgbClr val="000000"/>
                </a:solidFill>
                <a:latin typeface="Calibri" panose="020F0502020204030204" pitchFamily="34" charset="0"/>
                <a:ea typeface="Calibri" panose="020F0502020204030204" pitchFamily="34" charset="0"/>
              </a:rPr>
              <a:t>have </a:t>
            </a:r>
            <a:r>
              <a:rPr lang="en-US" dirty="0">
                <a:solidFill>
                  <a:srgbClr val="000000"/>
                </a:solidFill>
                <a:latin typeface="Calibri" panose="020F0502020204030204" pitchFamily="34" charset="0"/>
                <a:ea typeface="Calibri" panose="020F0502020204030204" pitchFamily="34" charset="0"/>
              </a:rPr>
              <a:t>not been updated </a:t>
            </a:r>
            <a:endParaRPr lang="en-US" dirty="0" smtClean="0">
              <a:solidFill>
                <a:srgbClr val="000000"/>
              </a:solidFill>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dirty="0" smtClean="0">
                <a:solidFill>
                  <a:srgbClr val="000000"/>
                </a:solidFill>
                <a:latin typeface="Calibri" panose="020F0502020204030204" pitchFamily="34" charset="0"/>
                <a:ea typeface="Calibri" panose="020F0502020204030204" pitchFamily="34" charset="0"/>
              </a:rPr>
              <a:t>Requests </a:t>
            </a:r>
            <a:r>
              <a:rPr lang="en-US" dirty="0">
                <a:solidFill>
                  <a:srgbClr val="000000"/>
                </a:solidFill>
                <a:latin typeface="Calibri" panose="020F0502020204030204" pitchFamily="34" charset="0"/>
                <a:ea typeface="Calibri" panose="020F0502020204030204" pitchFamily="34" charset="0"/>
              </a:rPr>
              <a:t>for Reimbursement (RFR’s) are not being submitted</a:t>
            </a:r>
            <a:endParaRPr lang="en-US" sz="2000" dirty="0">
              <a:latin typeface="Arial" panose="020B0604020202020204" pitchFamily="34" charset="0"/>
              <a:ea typeface="Calibri" panose="020F050202020403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rPr>
              <a:t>Time Extension </a:t>
            </a:r>
            <a:r>
              <a:rPr lang="en-US" dirty="0" smtClean="0">
                <a:solidFill>
                  <a:srgbClr val="000000"/>
                </a:solidFill>
                <a:latin typeface="Calibri" panose="020F0502020204030204" pitchFamily="34" charset="0"/>
                <a:ea typeface="Calibri" panose="020F0502020204030204" pitchFamily="34" charset="0"/>
              </a:rPr>
              <a:t>request exceeds </a:t>
            </a:r>
            <a:r>
              <a:rPr lang="en-US" dirty="0">
                <a:solidFill>
                  <a:srgbClr val="000000"/>
                </a:solidFill>
                <a:latin typeface="Calibri" panose="020F0502020204030204" pitchFamily="34" charset="0"/>
                <a:ea typeface="Calibri" panose="020F0502020204030204" pitchFamily="34" charset="0"/>
              </a:rPr>
              <a:t>Grantee Authority </a:t>
            </a:r>
            <a:endParaRPr lang="en-US" sz="2000" dirty="0">
              <a:latin typeface="Arial" panose="020B0604020202020204" pitchFamily="34" charset="0"/>
              <a:ea typeface="Calibri" panose="020F050202020403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rPr>
              <a:t>Issues or concerns are identified by the Grantee that may impact funding </a:t>
            </a:r>
            <a:endParaRPr lang="en-US"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48668396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sng" strike="noStrike" kern="1200" cap="none" spc="0" normalizeH="0" baseline="0" noProof="0" dirty="0" smtClean="0">
                <a:ln>
                  <a:noFill/>
                </a:ln>
                <a:solidFill>
                  <a:prstClr val="white"/>
                </a:solidFill>
                <a:effectLst/>
                <a:uLnTx/>
                <a:uFillTx/>
                <a:latin typeface="Calibri" panose="020F0502020204030204"/>
                <a:ea typeface="+mn-ea"/>
                <a:cs typeface="+mn-cs"/>
              </a:rPr>
              <a:t>Important Points to Remember</a:t>
            </a:r>
            <a:endParaRPr kumimoji="0" lang="en-US" sz="34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2" name="Rectangle 1"/>
          <p:cNvSpPr/>
          <p:nvPr/>
        </p:nvSpPr>
        <p:spPr>
          <a:xfrm>
            <a:off x="533400" y="1219200"/>
            <a:ext cx="7848600" cy="4442755"/>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OTHER FUN FACTS</a:t>
            </a:r>
          </a:p>
          <a:p>
            <a:pPr algn="just"/>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rPr>
              <a:t>The Grantee/Recipient will use its authority to submit a request for project closeout if the </a:t>
            </a:r>
            <a:r>
              <a:rPr lang="en-US" dirty="0" smtClean="0">
                <a:solidFill>
                  <a:srgbClr val="000000"/>
                </a:solidFill>
                <a:latin typeface="Calibri" panose="020F0502020204030204" pitchFamily="34" charset="0"/>
                <a:ea typeface="Calibri" panose="020F0502020204030204" pitchFamily="34" charset="0"/>
              </a:rPr>
              <a:t>Applicant/Subrecipient </a:t>
            </a:r>
            <a:r>
              <a:rPr lang="en-US" dirty="0">
                <a:solidFill>
                  <a:srgbClr val="000000"/>
                </a:solidFill>
                <a:latin typeface="Calibri" panose="020F0502020204030204" pitchFamily="34" charset="0"/>
                <a:ea typeface="Calibri" panose="020F0502020204030204" pitchFamily="34" charset="0"/>
              </a:rPr>
              <a:t>has identified the project to be complete but has failed to submit the request for closeout.</a:t>
            </a:r>
            <a:endParaRPr lang="en-US" dirty="0">
              <a:latin typeface="Arial" panose="020B0604020202020204" pitchFamily="34" charset="0"/>
              <a:ea typeface="Calibri" panose="020F050202020403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rPr>
              <a:t>Reimbursement requests must be supported by the FEMA Cost Claim Summary Workbook (found in the Forms section of FloridaPA.org) along with copies of original documents such as contract documents, invoices, change orders, canceled checks (or other proof of expenditure), purchase orders, etc.  Failure to </a:t>
            </a:r>
            <a:r>
              <a:rPr lang="en-US" dirty="0" smtClean="0">
                <a:latin typeface="Calibri" panose="020F0502020204030204" pitchFamily="34" charset="0"/>
                <a:ea typeface="Calibri" panose="020F0502020204030204" pitchFamily="34" charset="0"/>
              </a:rPr>
              <a:t>complete Quarterly Reports </a:t>
            </a:r>
            <a:r>
              <a:rPr lang="en-US" dirty="0">
                <a:latin typeface="Calibri" panose="020F0502020204030204" pitchFamily="34" charset="0"/>
                <a:ea typeface="Calibri" panose="020F0502020204030204" pitchFamily="34" charset="0"/>
              </a:rPr>
              <a:t>may delay processing of </a:t>
            </a:r>
            <a:r>
              <a:rPr lang="en-US" dirty="0" smtClean="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payments.  </a:t>
            </a:r>
            <a:endParaRPr lang="en-US" dirty="0">
              <a:latin typeface="Arial" panose="020B0604020202020204" pitchFamily="34" charset="0"/>
              <a:ea typeface="Calibri" panose="020F050202020403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rPr>
              <a:t>OMB’s A-133 Audit -  Failure to submit </a:t>
            </a:r>
            <a:r>
              <a:rPr lang="en-US" dirty="0" smtClean="0">
                <a:latin typeface="Calibri" panose="020F0502020204030204" pitchFamily="34" charset="0"/>
                <a:ea typeface="Calibri" panose="020F0502020204030204" pitchFamily="34" charset="0"/>
              </a:rPr>
              <a:t>this </a:t>
            </a:r>
            <a:r>
              <a:rPr lang="en-US" dirty="0">
                <a:latin typeface="Calibri" panose="020F0502020204030204" pitchFamily="34" charset="0"/>
                <a:ea typeface="Calibri" panose="020F0502020204030204" pitchFamily="34" charset="0"/>
              </a:rPr>
              <a:t>report on time will delay processing </a:t>
            </a:r>
            <a:r>
              <a:rPr lang="en-US" dirty="0" smtClean="0">
                <a:latin typeface="Calibri" panose="020F0502020204030204" pitchFamily="34" charset="0"/>
                <a:ea typeface="Calibri" panose="020F0502020204030204" pitchFamily="34" charset="0"/>
              </a:rPr>
              <a:t>of </a:t>
            </a:r>
            <a:r>
              <a:rPr lang="en-US" dirty="0">
                <a:latin typeface="Calibri" panose="020F0502020204030204" pitchFamily="34" charset="0"/>
                <a:ea typeface="Calibri" panose="020F0502020204030204" pitchFamily="34" charset="0"/>
              </a:rPr>
              <a:t>payments by the State of Florida Comptroller.</a:t>
            </a:r>
            <a:endParaRPr lang="en-US" dirty="0">
              <a:latin typeface="Arial" panose="020B0604020202020204" pitchFamily="34" charset="0"/>
              <a:ea typeface="Calibri" panose="020F0502020204030204" pitchFamily="34" charset="0"/>
            </a:endParaRPr>
          </a:p>
          <a:p>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559640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330434"/>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9"/>
          <p:cNvPicPr>
            <a:picLocks noChangeAspect="1" noChangeArrowheads="1"/>
          </p:cNvPicPr>
          <p:nvPr/>
        </p:nvPicPr>
        <p:blipFill>
          <a:blip r:embed="rId3" cstate="print"/>
          <a:srcRect/>
          <a:stretch>
            <a:fillRect/>
          </a:stretch>
        </p:blipFill>
        <p:spPr bwMode="auto">
          <a:xfrm>
            <a:off x="4603564" y="847445"/>
            <a:ext cx="4464236" cy="4034623"/>
          </a:xfrm>
          <a:prstGeom prst="rect">
            <a:avLst/>
          </a:prstGeom>
          <a:noFill/>
          <a:ln w="9525">
            <a:solidFill>
              <a:schemeClr val="tx1"/>
            </a:solidFill>
            <a:miter lim="800000"/>
            <a:headEnd/>
            <a:tailEnd/>
          </a:ln>
        </p:spPr>
      </p:pic>
      <p:sp>
        <p:nvSpPr>
          <p:cNvPr id="8" name="Rectangle 7"/>
          <p:cNvSpPr/>
          <p:nvPr/>
        </p:nvSpPr>
        <p:spPr>
          <a:xfrm>
            <a:off x="4495800" y="1910477"/>
            <a:ext cx="2940236" cy="2585323"/>
          </a:xfrm>
          <a:prstGeom prst="rect">
            <a:avLst/>
          </a:prstGeom>
        </p:spPr>
        <p:txBody>
          <a:bodyPr wrap="square">
            <a:spAutoFit/>
          </a:bodyPr>
          <a:lstStyle/>
          <a:p>
            <a:pPr algn="ctr"/>
            <a:r>
              <a:rPr lang="en-US" b="1" dirty="0" smtClean="0">
                <a:latin typeface="Times New Roman" pitchFamily="18" charset="0"/>
                <a:ea typeface="Calibri" pitchFamily="34" charset="0"/>
                <a:cs typeface="Times New Roman" pitchFamily="18" charset="0"/>
              </a:rPr>
              <a:t>Regional Coordinators:</a:t>
            </a:r>
          </a:p>
          <a:p>
            <a:endParaRPr lang="en-US" b="1" dirty="0" smtClean="0">
              <a:latin typeface="Times New Roman" pitchFamily="18" charset="0"/>
              <a:ea typeface="Calibri" pitchFamily="34" charset="0"/>
              <a:cs typeface="Times New Roman" pitchFamily="18" charset="0"/>
            </a:endParaRPr>
          </a:p>
          <a:p>
            <a:pPr algn="ctr"/>
            <a:r>
              <a:rPr lang="en-US" dirty="0" smtClean="0">
                <a:latin typeface="Times New Roman" pitchFamily="18" charset="0"/>
                <a:ea typeface="Calibri" pitchFamily="34" charset="0"/>
                <a:cs typeface="Times New Roman" pitchFamily="18" charset="0"/>
              </a:rPr>
              <a:t>Region 1: (850) 528-7525</a:t>
            </a:r>
          </a:p>
          <a:p>
            <a:pPr algn="ctr"/>
            <a:r>
              <a:rPr lang="en-US" dirty="0" smtClean="0">
                <a:latin typeface="Times New Roman" pitchFamily="18" charset="0"/>
                <a:ea typeface="Calibri" pitchFamily="34" charset="0"/>
                <a:cs typeface="Times New Roman" pitchFamily="18" charset="0"/>
              </a:rPr>
              <a:t>Region 2: (850) 519-8639</a:t>
            </a:r>
          </a:p>
          <a:p>
            <a:pPr algn="ctr"/>
            <a:r>
              <a:rPr lang="en-US" dirty="0" smtClean="0">
                <a:latin typeface="Times New Roman" pitchFamily="18" charset="0"/>
                <a:ea typeface="Calibri" pitchFamily="34" charset="0"/>
                <a:cs typeface="Times New Roman" pitchFamily="18" charset="0"/>
              </a:rPr>
              <a:t>Region 3: (850) 591-3855</a:t>
            </a:r>
          </a:p>
          <a:p>
            <a:pPr algn="ctr"/>
            <a:r>
              <a:rPr lang="en-US" dirty="0" smtClean="0">
                <a:latin typeface="Times New Roman" pitchFamily="18" charset="0"/>
                <a:ea typeface="Calibri" pitchFamily="34" charset="0"/>
                <a:cs typeface="Times New Roman" pitchFamily="18" charset="0"/>
              </a:rPr>
              <a:t>Region 4: (850) 519-8633</a:t>
            </a:r>
          </a:p>
          <a:p>
            <a:pPr algn="ctr"/>
            <a:r>
              <a:rPr lang="en-US" dirty="0" smtClean="0">
                <a:latin typeface="Times New Roman" pitchFamily="18" charset="0"/>
                <a:ea typeface="Calibri" pitchFamily="34" charset="0"/>
                <a:cs typeface="Times New Roman" pitchFamily="18" charset="0"/>
              </a:rPr>
              <a:t>Region 5: (850) 519-6734</a:t>
            </a:r>
          </a:p>
          <a:p>
            <a:pPr algn="ctr"/>
            <a:r>
              <a:rPr lang="en-US" dirty="0" smtClean="0">
                <a:latin typeface="Times New Roman" pitchFamily="18" charset="0"/>
                <a:ea typeface="Calibri" pitchFamily="34" charset="0"/>
                <a:cs typeface="Times New Roman" pitchFamily="18" charset="0"/>
              </a:rPr>
              <a:t>Region 6: (850) 519-8635</a:t>
            </a:r>
          </a:p>
          <a:p>
            <a:pPr algn="ctr"/>
            <a:r>
              <a:rPr lang="en-US" dirty="0" smtClean="0">
                <a:latin typeface="Times New Roman" pitchFamily="18" charset="0"/>
                <a:ea typeface="Calibri" pitchFamily="34" charset="0"/>
                <a:cs typeface="Times New Roman" pitchFamily="18" charset="0"/>
              </a:rPr>
              <a:t>Region 7: (850) 519-1469 </a:t>
            </a:r>
            <a:endParaRPr lang="en-US" dirty="0"/>
          </a:p>
        </p:txBody>
      </p:sp>
      <p:sp>
        <p:nvSpPr>
          <p:cNvPr id="9" name="TextBox 8"/>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Contact Information</a:t>
            </a:r>
            <a:endParaRPr lang="en-US" sz="3200" u="sng" dirty="0">
              <a:solidFill>
                <a:schemeClr val="bg1"/>
              </a:solidFill>
            </a:endParaRPr>
          </a:p>
        </p:txBody>
      </p:sp>
      <p:sp>
        <p:nvSpPr>
          <p:cNvPr id="10" name="TextBox 9"/>
          <p:cNvSpPr txBox="1"/>
          <p:nvPr/>
        </p:nvSpPr>
        <p:spPr>
          <a:xfrm>
            <a:off x="152400" y="1852136"/>
            <a:ext cx="4191000" cy="738664"/>
          </a:xfrm>
          <a:prstGeom prst="rect">
            <a:avLst/>
          </a:prstGeom>
          <a:noFill/>
        </p:spPr>
        <p:txBody>
          <a:bodyPr wrap="square" rtlCol="0">
            <a:spAutoFit/>
          </a:bodyPr>
          <a:lstStyle/>
          <a:p>
            <a:r>
              <a:rPr lang="en-US" sz="1400" b="1" u="sng" dirty="0" smtClean="0"/>
              <a:t>State Public Assistance Officer, Bryan Lowe </a:t>
            </a:r>
            <a:endParaRPr lang="en-US" sz="1400" dirty="0" smtClean="0"/>
          </a:p>
          <a:p>
            <a:r>
              <a:rPr lang="en-US" sz="1400" dirty="0" smtClean="0">
                <a:hlinkClick r:id="rId4"/>
              </a:rPr>
              <a:t>Bryan.Lowe@em.myflorida.com</a:t>
            </a:r>
            <a:r>
              <a:rPr lang="en-US" sz="1400" dirty="0" smtClean="0"/>
              <a:t> </a:t>
            </a:r>
          </a:p>
          <a:p>
            <a:r>
              <a:rPr lang="en-US" sz="1400" dirty="0" smtClean="0"/>
              <a:t>(850) 487-1660</a:t>
            </a:r>
          </a:p>
        </p:txBody>
      </p:sp>
      <p:sp>
        <p:nvSpPr>
          <p:cNvPr id="11" name="TextBox 10"/>
          <p:cNvSpPr txBox="1"/>
          <p:nvPr/>
        </p:nvSpPr>
        <p:spPr>
          <a:xfrm>
            <a:off x="152400" y="2667000"/>
            <a:ext cx="4191000" cy="738664"/>
          </a:xfrm>
          <a:prstGeom prst="rect">
            <a:avLst/>
          </a:prstGeom>
          <a:noFill/>
        </p:spPr>
        <p:txBody>
          <a:bodyPr wrap="square" rtlCol="0">
            <a:spAutoFit/>
          </a:bodyPr>
          <a:lstStyle/>
          <a:p>
            <a:r>
              <a:rPr lang="en-US" sz="1400" b="1" u="sng" dirty="0" smtClean="0"/>
              <a:t>Deputy Public Assistance Officer, Jeanette Francis</a:t>
            </a:r>
          </a:p>
          <a:p>
            <a:r>
              <a:rPr lang="en-US" sz="1400" dirty="0" smtClean="0">
                <a:hlinkClick r:id="rId5"/>
              </a:rPr>
              <a:t>Jeanette.Francis@em.myflorida.com</a:t>
            </a:r>
            <a:endParaRPr lang="en-US" sz="1400" dirty="0" smtClean="0"/>
          </a:p>
          <a:p>
            <a:r>
              <a:rPr lang="en-US" sz="1400" dirty="0" smtClean="0"/>
              <a:t>(850) 488-3141</a:t>
            </a:r>
          </a:p>
        </p:txBody>
      </p:sp>
      <p:sp>
        <p:nvSpPr>
          <p:cNvPr id="12" name="TextBox 11"/>
          <p:cNvSpPr txBox="1"/>
          <p:nvPr/>
        </p:nvSpPr>
        <p:spPr>
          <a:xfrm>
            <a:off x="152400" y="3429000"/>
            <a:ext cx="4038600" cy="954107"/>
          </a:xfrm>
          <a:prstGeom prst="rect">
            <a:avLst/>
          </a:prstGeom>
          <a:noFill/>
        </p:spPr>
        <p:txBody>
          <a:bodyPr wrap="square" rtlCol="0">
            <a:spAutoFit/>
          </a:bodyPr>
          <a:lstStyle/>
          <a:p>
            <a:r>
              <a:rPr lang="en-US" sz="1400" b="1" u="sng" dirty="0" smtClean="0"/>
              <a:t>Grants Manager, Pam Hughes</a:t>
            </a:r>
            <a:endParaRPr lang="en-US" sz="1400" dirty="0" smtClean="0"/>
          </a:p>
          <a:p>
            <a:r>
              <a:rPr lang="en-US" sz="1400" dirty="0" smtClean="0">
                <a:hlinkClick r:id="rId6"/>
              </a:rPr>
              <a:t>Pam.Hughes@em.myflorida.com</a:t>
            </a:r>
            <a:endParaRPr lang="en-US" sz="1400" dirty="0" smtClean="0"/>
          </a:p>
          <a:p>
            <a:r>
              <a:rPr lang="en-US" sz="1400" dirty="0" smtClean="0"/>
              <a:t>(850) 487-2032</a:t>
            </a:r>
          </a:p>
          <a:p>
            <a:r>
              <a:rPr lang="en-US" sz="1400" dirty="0" smtClean="0"/>
              <a:t> </a:t>
            </a:r>
          </a:p>
        </p:txBody>
      </p:sp>
      <p:sp>
        <p:nvSpPr>
          <p:cNvPr id="16" name="TextBox 15"/>
          <p:cNvSpPr txBox="1"/>
          <p:nvPr/>
        </p:nvSpPr>
        <p:spPr>
          <a:xfrm>
            <a:off x="152400" y="1013936"/>
            <a:ext cx="4724400" cy="738664"/>
          </a:xfrm>
          <a:prstGeom prst="rect">
            <a:avLst/>
          </a:prstGeom>
          <a:noFill/>
        </p:spPr>
        <p:txBody>
          <a:bodyPr wrap="square" rtlCol="0">
            <a:spAutoFit/>
          </a:bodyPr>
          <a:lstStyle/>
          <a:p>
            <a:r>
              <a:rPr lang="en-US" sz="1400" dirty="0" smtClean="0"/>
              <a:t>Florida Division of Emergency Management</a:t>
            </a:r>
          </a:p>
          <a:p>
            <a:r>
              <a:rPr lang="en-US" sz="1400" dirty="0" smtClean="0"/>
              <a:t>2555 Shumard Oak Blvd.</a:t>
            </a:r>
          </a:p>
          <a:p>
            <a:r>
              <a:rPr lang="en-US" sz="1400" dirty="0" smtClean="0"/>
              <a:t>Tallahassee, FL 32399</a:t>
            </a:r>
          </a:p>
        </p:txBody>
      </p:sp>
      <p:sp>
        <p:nvSpPr>
          <p:cNvPr id="18" name="TextBox 17"/>
          <p:cNvSpPr txBox="1"/>
          <p:nvPr/>
        </p:nvSpPr>
        <p:spPr>
          <a:xfrm>
            <a:off x="152400" y="4267200"/>
            <a:ext cx="4419600" cy="738664"/>
          </a:xfrm>
          <a:prstGeom prst="rect">
            <a:avLst/>
          </a:prstGeom>
          <a:noFill/>
        </p:spPr>
        <p:txBody>
          <a:bodyPr wrap="square" rtlCol="0">
            <a:spAutoFit/>
          </a:bodyPr>
          <a:lstStyle/>
          <a:p>
            <a:r>
              <a:rPr lang="en-US" sz="1400" b="1" u="sng" dirty="0" smtClean="0"/>
              <a:t>State Environmental and Debris Officer, Henry Hernandez</a:t>
            </a:r>
            <a:endParaRPr lang="en-US" sz="1400" dirty="0" smtClean="0"/>
          </a:p>
          <a:p>
            <a:r>
              <a:rPr lang="en-US" sz="1400" dirty="0" smtClean="0">
                <a:hlinkClick r:id="rId7"/>
              </a:rPr>
              <a:t>Enrique.Hernandez@em.myflorida.com</a:t>
            </a:r>
            <a:endParaRPr lang="en-US" sz="1400" dirty="0" smtClean="0"/>
          </a:p>
          <a:p>
            <a:r>
              <a:rPr lang="en-US" sz="1400" dirty="0" smtClean="0"/>
              <a:t>(850) 922-5914 </a:t>
            </a:r>
          </a:p>
        </p:txBody>
      </p:sp>
      <p:sp>
        <p:nvSpPr>
          <p:cNvPr id="17" name="TextBox 16"/>
          <p:cNvSpPr txBox="1"/>
          <p:nvPr/>
        </p:nvSpPr>
        <p:spPr>
          <a:xfrm>
            <a:off x="152400" y="5052536"/>
            <a:ext cx="4191000" cy="738664"/>
          </a:xfrm>
          <a:prstGeom prst="rect">
            <a:avLst/>
          </a:prstGeom>
          <a:noFill/>
        </p:spPr>
        <p:txBody>
          <a:bodyPr wrap="square" rtlCol="0">
            <a:spAutoFit/>
          </a:bodyPr>
          <a:lstStyle/>
          <a:p>
            <a:r>
              <a:rPr lang="en-US" sz="1400" b="1" u="sng" dirty="0" smtClean="0"/>
              <a:t>Recovery Bureau Chief, Evan Rosenberg</a:t>
            </a:r>
            <a:endParaRPr lang="en-US" sz="1400" dirty="0" smtClean="0"/>
          </a:p>
          <a:p>
            <a:r>
              <a:rPr lang="en-US" sz="1400" dirty="0" smtClean="0">
                <a:hlinkClick r:id="rId8"/>
              </a:rPr>
              <a:t>Evan.Rosenberg@em.myflorida.com</a:t>
            </a:r>
            <a:endParaRPr lang="en-US" sz="1400" dirty="0" smtClean="0"/>
          </a:p>
          <a:p>
            <a:r>
              <a:rPr lang="en-US" sz="1400" dirty="0" smtClean="0"/>
              <a:t>(850) 487-2293</a:t>
            </a:r>
          </a:p>
        </p:txBody>
      </p:sp>
      <p:sp>
        <p:nvSpPr>
          <p:cNvPr id="19" name="TextBox 18"/>
          <p:cNvSpPr txBox="1"/>
          <p:nvPr/>
        </p:nvSpPr>
        <p:spPr>
          <a:xfrm>
            <a:off x="3581400" y="5029200"/>
            <a:ext cx="4191000" cy="738664"/>
          </a:xfrm>
          <a:prstGeom prst="rect">
            <a:avLst/>
          </a:prstGeom>
          <a:noFill/>
        </p:spPr>
        <p:txBody>
          <a:bodyPr wrap="square" rtlCol="0">
            <a:spAutoFit/>
          </a:bodyPr>
          <a:lstStyle/>
          <a:p>
            <a:r>
              <a:rPr lang="en-US" sz="1400" b="1" u="sng" dirty="0" smtClean="0"/>
              <a:t>Recovery Deputy Bureau Chief, Cathy Day</a:t>
            </a:r>
            <a:endParaRPr lang="en-US" sz="1400" dirty="0" smtClean="0"/>
          </a:p>
          <a:p>
            <a:r>
              <a:rPr lang="en-US" sz="1400" dirty="0" smtClean="0">
                <a:hlinkClick r:id="rId9"/>
              </a:rPr>
              <a:t>Cathy.Day@em.myflorida.com</a:t>
            </a:r>
            <a:endParaRPr lang="en-US" sz="1400" dirty="0" smtClean="0"/>
          </a:p>
          <a:p>
            <a:r>
              <a:rPr lang="en-US" sz="1400" dirty="0" smtClean="0"/>
              <a:t>(850) 487-1312</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References</a:t>
            </a:r>
            <a:endParaRPr lang="en-US" sz="3200" u="sng" dirty="0">
              <a:solidFill>
                <a:schemeClr val="bg1"/>
              </a:solidFill>
            </a:endParaRPr>
          </a:p>
        </p:txBody>
      </p:sp>
      <p:sp>
        <p:nvSpPr>
          <p:cNvPr id="9" name="TextBox 8"/>
          <p:cNvSpPr txBox="1"/>
          <p:nvPr/>
        </p:nvSpPr>
        <p:spPr>
          <a:xfrm>
            <a:off x="417990" y="1212014"/>
            <a:ext cx="8040210" cy="307777"/>
          </a:xfrm>
          <a:prstGeom prst="rect">
            <a:avLst/>
          </a:prstGeom>
          <a:noFill/>
        </p:spPr>
        <p:txBody>
          <a:bodyPr wrap="square" rtlCol="0">
            <a:spAutoFit/>
          </a:bodyPr>
          <a:lstStyle/>
          <a:p>
            <a:pPr>
              <a:buFont typeface="Wingdings" pitchFamily="2" charset="2"/>
              <a:buChar char="§"/>
            </a:pPr>
            <a:r>
              <a:rPr lang="en-US" sz="1400" dirty="0"/>
              <a:t> </a:t>
            </a:r>
            <a:r>
              <a:rPr lang="en-US" sz="1400" dirty="0" smtClean="0"/>
              <a:t>Debris Removal Guide: </a:t>
            </a:r>
            <a:r>
              <a:rPr lang="en-US" sz="1400" dirty="0" smtClean="0">
                <a:solidFill>
                  <a:srgbClr val="3333FF"/>
                </a:solidFill>
                <a:hlinkClick r:id="rId3"/>
              </a:rPr>
              <a:t>www.fema.gov/pdf/governm</a:t>
            </a:r>
            <a:r>
              <a:rPr lang="en-US" sz="1400" dirty="0" smtClean="0">
                <a:hlinkClick r:id="rId3"/>
              </a:rPr>
              <a:t>ent/grant/pa/demagde.pdf</a:t>
            </a:r>
            <a:r>
              <a:rPr lang="en-US" sz="1400" dirty="0" smtClean="0"/>
              <a:t>    </a:t>
            </a:r>
          </a:p>
        </p:txBody>
      </p:sp>
      <p:sp>
        <p:nvSpPr>
          <p:cNvPr id="11" name="TextBox 10"/>
          <p:cNvSpPr txBox="1"/>
          <p:nvPr/>
        </p:nvSpPr>
        <p:spPr>
          <a:xfrm>
            <a:off x="417990" y="1692421"/>
            <a:ext cx="8077200" cy="307777"/>
          </a:xfrm>
          <a:prstGeom prst="rect">
            <a:avLst/>
          </a:prstGeom>
          <a:noFill/>
        </p:spPr>
        <p:txBody>
          <a:bodyPr wrap="square" rtlCol="0">
            <a:spAutoFit/>
          </a:bodyPr>
          <a:lstStyle/>
          <a:p>
            <a:pPr>
              <a:buFont typeface="Wingdings" pitchFamily="2" charset="2"/>
              <a:buChar char="§"/>
            </a:pPr>
            <a:r>
              <a:rPr lang="en-US" sz="1400" dirty="0"/>
              <a:t> </a:t>
            </a:r>
            <a:r>
              <a:rPr lang="en-US" sz="1400" dirty="0" smtClean="0"/>
              <a:t>Florida Greenbook: </a:t>
            </a:r>
            <a:r>
              <a:rPr lang="en-US" sz="1400" dirty="0" smtClean="0">
                <a:hlinkClick r:id="rId4"/>
              </a:rPr>
              <a:t>www.floridadisaster.org/Recovery/documents/FLGreenbook.pdf</a:t>
            </a:r>
            <a:r>
              <a:rPr lang="en-US" sz="1400" dirty="0" smtClean="0"/>
              <a:t> </a:t>
            </a:r>
          </a:p>
        </p:txBody>
      </p:sp>
      <p:sp>
        <p:nvSpPr>
          <p:cNvPr id="17" name="TextBox 16"/>
          <p:cNvSpPr txBox="1"/>
          <p:nvPr/>
        </p:nvSpPr>
        <p:spPr>
          <a:xfrm>
            <a:off x="417990" y="2167857"/>
            <a:ext cx="8256564" cy="307777"/>
          </a:xfrm>
          <a:prstGeom prst="rect">
            <a:avLst/>
          </a:prstGeom>
          <a:noFill/>
        </p:spPr>
        <p:txBody>
          <a:bodyPr wrap="square" rtlCol="0">
            <a:spAutoFit/>
          </a:bodyPr>
          <a:lstStyle/>
          <a:p>
            <a:pPr>
              <a:buFont typeface="Wingdings" pitchFamily="2" charset="2"/>
              <a:buChar char="§"/>
            </a:pPr>
            <a:r>
              <a:rPr lang="en-US" sz="1400" dirty="0"/>
              <a:t> </a:t>
            </a:r>
            <a:r>
              <a:rPr lang="en-US" sz="1400" dirty="0" smtClean="0"/>
              <a:t>Federal Emergency Management Agency (FEMA): </a:t>
            </a:r>
            <a:r>
              <a:rPr lang="en-US" sz="1400" dirty="0" smtClean="0">
                <a:solidFill>
                  <a:srgbClr val="3333FF"/>
                </a:solidFill>
                <a:hlinkClick r:id="rId5"/>
              </a:rPr>
              <a:t>www.fema.gov</a:t>
            </a:r>
            <a:r>
              <a:rPr lang="en-US" sz="1400" dirty="0" smtClean="0"/>
              <a:t> </a:t>
            </a:r>
          </a:p>
        </p:txBody>
      </p:sp>
      <p:sp>
        <p:nvSpPr>
          <p:cNvPr id="18" name="TextBox 17"/>
          <p:cNvSpPr txBox="1"/>
          <p:nvPr/>
        </p:nvSpPr>
        <p:spPr>
          <a:xfrm>
            <a:off x="417990" y="2617871"/>
            <a:ext cx="8293554" cy="738664"/>
          </a:xfrm>
          <a:prstGeom prst="rect">
            <a:avLst/>
          </a:prstGeom>
          <a:noFill/>
        </p:spPr>
        <p:txBody>
          <a:bodyPr wrap="square" rtlCol="0">
            <a:spAutoFit/>
          </a:bodyPr>
          <a:lstStyle/>
          <a:p>
            <a:pPr>
              <a:buFont typeface="Wingdings" pitchFamily="2" charset="2"/>
              <a:buChar char="§"/>
            </a:pPr>
            <a:r>
              <a:rPr lang="en-US" sz="1400" dirty="0"/>
              <a:t> </a:t>
            </a:r>
            <a:r>
              <a:rPr lang="en-US" sz="1400" dirty="0" smtClean="0"/>
              <a:t>Florida Division of Emergency Management: </a:t>
            </a:r>
            <a:r>
              <a:rPr lang="en-US" sz="1400" dirty="0" smtClean="0">
                <a:hlinkClick r:id="rId6"/>
              </a:rPr>
              <a:t>www.FloridaDisaster.org</a:t>
            </a:r>
            <a:endParaRPr lang="en-US" sz="1400" dirty="0" smtClean="0"/>
          </a:p>
          <a:p>
            <a:pPr>
              <a:buFont typeface="Wingdings" pitchFamily="2" charset="2"/>
              <a:buChar char="§"/>
            </a:pPr>
            <a:endParaRPr lang="en-US" sz="1400" dirty="0" smtClean="0"/>
          </a:p>
          <a:p>
            <a:pPr>
              <a:buFont typeface="Wingdings" pitchFamily="2" charset="2"/>
              <a:buChar char="§"/>
            </a:pPr>
            <a:r>
              <a:rPr lang="en-US" sz="1400" dirty="0"/>
              <a:t> </a:t>
            </a:r>
            <a:r>
              <a:rPr lang="en-US" sz="1400" dirty="0" smtClean="0"/>
              <a:t>FEMA Project Worksheet Template:  </a:t>
            </a:r>
            <a:r>
              <a:rPr lang="en-US" sz="1400" dirty="0"/>
              <a:t> </a:t>
            </a:r>
            <a:r>
              <a:rPr lang="en-US" sz="1400" u="sng" dirty="0" smtClean="0">
                <a:solidFill>
                  <a:srgbClr val="3333FF"/>
                </a:solidFill>
              </a:rPr>
              <a:t>www.fema.gov/media-library/assets/documents/30257</a:t>
            </a:r>
          </a:p>
        </p:txBody>
      </p:sp>
      <p:sp>
        <p:nvSpPr>
          <p:cNvPr id="21" name="TextBox 20"/>
          <p:cNvSpPr txBox="1"/>
          <p:nvPr/>
        </p:nvSpPr>
        <p:spPr>
          <a:xfrm>
            <a:off x="417990" y="3451589"/>
            <a:ext cx="8077200" cy="1600438"/>
          </a:xfrm>
          <a:prstGeom prst="rect">
            <a:avLst/>
          </a:prstGeom>
          <a:noFill/>
        </p:spPr>
        <p:txBody>
          <a:bodyPr wrap="square" rtlCol="0">
            <a:spAutoFit/>
          </a:bodyPr>
          <a:lstStyle/>
          <a:p>
            <a:pPr>
              <a:buFont typeface="Wingdings" pitchFamily="2" charset="2"/>
              <a:buChar char="§"/>
            </a:pPr>
            <a:r>
              <a:rPr lang="en-US" sz="1400" dirty="0"/>
              <a:t> </a:t>
            </a:r>
            <a:r>
              <a:rPr lang="en-US" sz="1400" dirty="0" smtClean="0"/>
              <a:t>FEMA Public Assistance Program and Policy Guide:</a:t>
            </a:r>
          </a:p>
          <a:p>
            <a:r>
              <a:rPr lang="en-US" sz="1400" u="sng" dirty="0" smtClean="0">
                <a:solidFill>
                  <a:srgbClr val="3333FF"/>
                </a:solidFill>
              </a:rPr>
              <a:t>www.fema.gov/media-library-data/1456167739485-75a028890345c6921d8d6ae473fbc8b3/PA_Program_and_Policy_Guide_2-21-2016_Fixes.pdf</a:t>
            </a:r>
          </a:p>
          <a:p>
            <a:endParaRPr lang="en-US" sz="1400" dirty="0" smtClean="0"/>
          </a:p>
          <a:p>
            <a:endParaRPr lang="en-US" sz="1400" dirty="0"/>
          </a:p>
          <a:p>
            <a:endParaRPr lang="en-US" sz="1400" dirty="0" smtClean="0"/>
          </a:p>
          <a:p>
            <a:endParaRPr lang="en-US" sz="1400" dirty="0" smtClean="0"/>
          </a:p>
        </p:txBody>
      </p:sp>
      <p:sp>
        <p:nvSpPr>
          <p:cNvPr id="22" name="TextBox 21"/>
          <p:cNvSpPr txBox="1"/>
          <p:nvPr/>
        </p:nvSpPr>
        <p:spPr>
          <a:xfrm>
            <a:off x="417990" y="4275636"/>
            <a:ext cx="7848600" cy="2462213"/>
          </a:xfrm>
          <a:prstGeom prst="rect">
            <a:avLst/>
          </a:prstGeom>
          <a:noFill/>
        </p:spPr>
        <p:txBody>
          <a:bodyPr wrap="square" rtlCol="0">
            <a:spAutoFit/>
          </a:bodyPr>
          <a:lstStyle/>
          <a:p>
            <a:pPr>
              <a:buFont typeface="Wingdings" pitchFamily="2" charset="2"/>
              <a:buChar char="§"/>
            </a:pPr>
            <a:r>
              <a:rPr lang="en-US" sz="1400" dirty="0"/>
              <a:t> </a:t>
            </a:r>
            <a:r>
              <a:rPr lang="en-US" sz="1400" dirty="0" smtClean="0"/>
              <a:t>Florida Public Assistance Disaster Relief Thresholds:</a:t>
            </a:r>
          </a:p>
          <a:p>
            <a:r>
              <a:rPr lang="en-US" sz="1400" u="sng" dirty="0" smtClean="0">
                <a:solidFill>
                  <a:srgbClr val="3333FF"/>
                </a:solidFill>
                <a:hlinkClick r:id="rId7"/>
              </a:rPr>
              <a:t>www.floridadisaster.org/Recovery/PublicAssistance/documents/Copy%20of%20FY16%20Per%20Capita%20Indicators%20with%202010%20Census%20Pop-All%20states%20r4%20revised%20for%20website.pdf</a:t>
            </a:r>
            <a:endParaRPr lang="en-US" sz="1400" u="sng" dirty="0" smtClean="0">
              <a:solidFill>
                <a:srgbClr val="3333FF"/>
              </a:solidFill>
            </a:endParaRPr>
          </a:p>
          <a:p>
            <a:endParaRPr lang="en-US" sz="1400" u="sng" dirty="0" smtClean="0">
              <a:solidFill>
                <a:srgbClr val="3333FF"/>
              </a:solidFill>
            </a:endParaRPr>
          </a:p>
          <a:p>
            <a:pPr marL="285750" indent="-285750">
              <a:buFont typeface="Wingdings" panose="05000000000000000000" pitchFamily="2" charset="2"/>
              <a:buChar char="§"/>
            </a:pPr>
            <a:endParaRPr lang="en-US" sz="1400" u="sng" dirty="0" smtClean="0">
              <a:solidFill>
                <a:srgbClr val="3333FF"/>
              </a:solidFill>
            </a:endParaRPr>
          </a:p>
          <a:p>
            <a:pPr marL="285750" indent="-285750">
              <a:buFont typeface="Wingdings" panose="05000000000000000000" pitchFamily="2" charset="2"/>
              <a:buChar char="§"/>
            </a:pPr>
            <a:endParaRPr lang="en-US" sz="1400" u="sng" dirty="0">
              <a:solidFill>
                <a:srgbClr val="3333FF"/>
              </a:solidFill>
            </a:endParaRPr>
          </a:p>
          <a:p>
            <a:endParaRPr lang="en-US" sz="1400" u="sng" dirty="0">
              <a:solidFill>
                <a:srgbClr val="3333FF"/>
              </a:solidFill>
            </a:endParaRPr>
          </a:p>
          <a:p>
            <a:endParaRPr lang="en-US" sz="1400" u="sng" dirty="0" smtClean="0"/>
          </a:p>
          <a:p>
            <a:endParaRPr lang="en-US" sz="1400" u="sng" dirty="0" smtClean="0">
              <a:solidFill>
                <a:srgbClr val="3333FF"/>
              </a:solidFill>
            </a:endParaRPr>
          </a:p>
          <a:p>
            <a:endParaRPr lang="en-US" sz="1400" u="sng" dirty="0">
              <a:solidFill>
                <a:srgbClr val="3333FF"/>
              </a:solidFill>
            </a:endParaRPr>
          </a:p>
          <a:p>
            <a:endParaRPr lang="en-US" sz="1400" u="sng" dirty="0" smtClean="0">
              <a:solidFill>
                <a:srgbClr val="3333FF"/>
              </a:solidFill>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1119"/>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Applicant</a:t>
            </a:r>
            <a:endParaRPr lang="en-US" sz="3200" u="sng" dirty="0">
              <a:solidFill>
                <a:schemeClr val="bg1"/>
              </a:solidFill>
            </a:endParaRPr>
          </a:p>
        </p:txBody>
      </p:sp>
      <p:sp>
        <p:nvSpPr>
          <p:cNvPr id="8" name="TextBox 7"/>
          <p:cNvSpPr txBox="1"/>
          <p:nvPr/>
        </p:nvSpPr>
        <p:spPr>
          <a:xfrm>
            <a:off x="190499" y="1307068"/>
            <a:ext cx="8834759" cy="369332"/>
          </a:xfrm>
          <a:prstGeom prst="rect">
            <a:avLst/>
          </a:prstGeom>
          <a:noFill/>
        </p:spPr>
        <p:txBody>
          <a:bodyPr wrap="square" rtlCol="0">
            <a:spAutoFit/>
          </a:bodyPr>
          <a:lstStyle/>
          <a:p>
            <a:r>
              <a:rPr lang="en-US" b="1" dirty="0" smtClean="0"/>
              <a:t>Homeowners’ Associations and Gated Communities and Community Development Districts</a:t>
            </a:r>
            <a:endParaRPr lang="en-US" dirty="0" smtClean="0"/>
          </a:p>
        </p:txBody>
      </p:sp>
      <p:sp>
        <p:nvSpPr>
          <p:cNvPr id="9" name="Rectangle 8"/>
          <p:cNvSpPr/>
          <p:nvPr/>
        </p:nvSpPr>
        <p:spPr>
          <a:xfrm>
            <a:off x="543696" y="2445603"/>
            <a:ext cx="8447903" cy="646331"/>
          </a:xfrm>
          <a:prstGeom prst="rect">
            <a:avLst/>
          </a:prstGeom>
        </p:spPr>
        <p:txBody>
          <a:bodyPr wrap="square">
            <a:spAutoFit/>
          </a:bodyPr>
          <a:lstStyle/>
          <a:p>
            <a:pPr>
              <a:buFont typeface="Wingdings" pitchFamily="2" charset="2"/>
              <a:buChar char="§"/>
            </a:pPr>
            <a:r>
              <a:rPr lang="en-US" sz="1600" dirty="0" smtClean="0"/>
              <a:t> </a:t>
            </a:r>
            <a:r>
              <a:rPr lang="en-US" dirty="0" smtClean="0"/>
              <a:t>Removal of debris from roadways within the community to create an emergency path of travel, if the activity is performed by an eligible local or State entity</a:t>
            </a:r>
          </a:p>
        </p:txBody>
      </p:sp>
      <p:sp>
        <p:nvSpPr>
          <p:cNvPr id="10" name="Rectangle 9"/>
          <p:cNvSpPr/>
          <p:nvPr/>
        </p:nvSpPr>
        <p:spPr>
          <a:xfrm>
            <a:off x="543696" y="3886200"/>
            <a:ext cx="8447904" cy="646331"/>
          </a:xfrm>
          <a:prstGeom prst="rect">
            <a:avLst/>
          </a:prstGeom>
        </p:spPr>
        <p:txBody>
          <a:bodyPr wrap="square">
            <a:spAutoFit/>
          </a:bodyPr>
          <a:lstStyle/>
          <a:p>
            <a:pPr>
              <a:buFont typeface="Wingdings" pitchFamily="2" charset="2"/>
              <a:buChar char="§"/>
            </a:pPr>
            <a:r>
              <a:rPr lang="en-US" sz="1600" dirty="0" smtClean="0"/>
              <a:t> </a:t>
            </a:r>
            <a:r>
              <a:rPr lang="en-US" dirty="0" smtClean="0"/>
              <a:t>When access is restricted by gates or other security systems, the services and facilities are not considered public and are ineligible for assistance. </a:t>
            </a:r>
          </a:p>
        </p:txBody>
      </p:sp>
    </p:spTree>
    <p:extLst>
      <p:ext uri="{BB962C8B-B14F-4D97-AF65-F5344CB8AC3E}">
        <p14:creationId xmlns:p14="http://schemas.microsoft.com/office/powerpoint/2010/main" val="2377411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smtClean="0">
                <a:ln>
                  <a:noFill/>
                </a:ln>
                <a:solidFill>
                  <a:prstClr val="white"/>
                </a:solidFill>
                <a:effectLst/>
                <a:uLnTx/>
                <a:uFillTx/>
                <a:latin typeface="Calibri" panose="020F0502020204030204"/>
                <a:ea typeface="+mn-ea"/>
                <a:cs typeface="+mn-cs"/>
              </a:rPr>
              <a:t>Eligibility:</a:t>
            </a:r>
            <a:r>
              <a:rPr kumimoji="0" lang="en-US" sz="3200" b="0" i="0" u="sng" strike="noStrike" kern="1200" cap="none" spc="0" normalizeH="0" noProof="0" dirty="0" smtClean="0">
                <a:ln>
                  <a:noFill/>
                </a:ln>
                <a:solidFill>
                  <a:prstClr val="white"/>
                </a:solidFill>
                <a:effectLst/>
                <a:uLnTx/>
                <a:uFillTx/>
                <a:latin typeface="Calibri" panose="020F0502020204030204"/>
                <a:ea typeface="+mn-ea"/>
                <a:cs typeface="+mn-cs"/>
              </a:rPr>
              <a:t> </a:t>
            </a:r>
            <a:r>
              <a:rPr kumimoji="0" lang="en-US" sz="3200" b="0" i="0" u="sng" strike="noStrike" kern="1200" cap="none" spc="0" normalizeH="0" baseline="0" noProof="0" dirty="0" smtClean="0">
                <a:ln>
                  <a:noFill/>
                </a:ln>
                <a:solidFill>
                  <a:prstClr val="white"/>
                </a:solidFill>
                <a:effectLst/>
                <a:uLnTx/>
                <a:uFillTx/>
                <a:latin typeface="Calibri" panose="020F0502020204030204"/>
                <a:ea typeface="+mn-ea"/>
                <a:cs typeface="+mn-cs"/>
              </a:rPr>
              <a:t>Facilities</a:t>
            </a:r>
            <a:endParaRPr kumimoji="0" lang="en-US" sz="32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43000" y="863279"/>
            <a:ext cx="6791872" cy="52539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28921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133255"/>
            <a:ext cx="9144000" cy="492443"/>
          </a:xfrm>
          <a:prstGeom prst="rect">
            <a:avLst/>
          </a:prstGeom>
          <a:noFill/>
        </p:spPr>
        <p:txBody>
          <a:bodyPr wrap="square" lIns="0" tIns="0" rIns="0" bIns="0" rtlCol="0" anchor="ctr">
            <a:spAutoFit/>
          </a:bodyPr>
          <a:lstStyle/>
          <a:p>
            <a:pPr algn="ctr"/>
            <a:r>
              <a:rPr lang="en-US" sz="3200" u="sng" dirty="0" smtClean="0">
                <a:solidFill>
                  <a:schemeClr val="bg1"/>
                </a:solidFill>
              </a:rPr>
              <a:t>Eligibility: Facilities</a:t>
            </a:r>
            <a:endParaRPr lang="en-US" sz="3200" u="sng" dirty="0">
              <a:solidFill>
                <a:schemeClr val="bg1"/>
              </a:solidFill>
            </a:endParaRPr>
          </a:p>
        </p:txBody>
      </p:sp>
      <p:sp>
        <p:nvSpPr>
          <p:cNvPr id="18" name="TextBox 17"/>
          <p:cNvSpPr txBox="1"/>
          <p:nvPr/>
        </p:nvSpPr>
        <p:spPr>
          <a:xfrm>
            <a:off x="609600" y="1143000"/>
            <a:ext cx="8077200" cy="646331"/>
          </a:xfrm>
          <a:prstGeom prst="rect">
            <a:avLst/>
          </a:prstGeom>
          <a:noFill/>
        </p:spPr>
        <p:txBody>
          <a:bodyPr wrap="square" rtlCol="0">
            <a:spAutoFit/>
          </a:bodyPr>
          <a:lstStyle/>
          <a:p>
            <a:pPr>
              <a:buFont typeface="Wingdings" pitchFamily="2" charset="2"/>
              <a:buChar char="§"/>
            </a:pPr>
            <a:r>
              <a:rPr lang="en-US" sz="1400" dirty="0"/>
              <a:t> </a:t>
            </a:r>
            <a:r>
              <a:rPr lang="en-US" b="1" dirty="0" smtClean="0"/>
              <a:t>Potentially eligible facilities for assistance under the Public Assistance grant program are:</a:t>
            </a:r>
            <a:endParaRPr lang="en-US" dirty="0" smtClean="0"/>
          </a:p>
        </p:txBody>
      </p:sp>
      <p:sp>
        <p:nvSpPr>
          <p:cNvPr id="22" name="Rectangle 21"/>
          <p:cNvSpPr/>
          <p:nvPr/>
        </p:nvSpPr>
        <p:spPr>
          <a:xfrm>
            <a:off x="1143000" y="167640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Publically or PNP-owned buildings, works, systems, or equipment</a:t>
            </a:r>
          </a:p>
        </p:txBody>
      </p:sp>
      <p:sp>
        <p:nvSpPr>
          <p:cNvPr id="23" name="Rectangle 22"/>
          <p:cNvSpPr/>
          <p:nvPr/>
        </p:nvSpPr>
        <p:spPr>
          <a:xfrm>
            <a:off x="1143000" y="228600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Improved and maintained natural features</a:t>
            </a:r>
          </a:p>
        </p:txBody>
      </p:sp>
      <p:sp>
        <p:nvSpPr>
          <p:cNvPr id="24" name="Rectangle 23"/>
          <p:cNvSpPr/>
          <p:nvPr/>
        </p:nvSpPr>
        <p:spPr>
          <a:xfrm>
            <a:off x="1143000" y="541020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For facilities, it’s important to note: </a:t>
            </a:r>
            <a:r>
              <a:rPr lang="en-US" i="1" u="sng" dirty="0" smtClean="0"/>
              <a:t>Legal Responsibility, Active </a:t>
            </a:r>
          </a:p>
          <a:p>
            <a:r>
              <a:rPr lang="en-US" i="1" u="sng" dirty="0" smtClean="0"/>
              <a:t>Use, Alternate Use, and Facilities Under Construction.</a:t>
            </a:r>
          </a:p>
        </p:txBody>
      </p:sp>
      <p:grpSp>
        <p:nvGrpSpPr>
          <p:cNvPr id="17" name="Group 16"/>
          <p:cNvGrpSpPr/>
          <p:nvPr/>
        </p:nvGrpSpPr>
        <p:grpSpPr>
          <a:xfrm>
            <a:off x="381000" y="2715161"/>
            <a:ext cx="8305800" cy="2403396"/>
            <a:chOff x="3276600" y="3276600"/>
            <a:chExt cx="5486400" cy="2403396"/>
          </a:xfrm>
          <a:solidFill>
            <a:schemeClr val="bg1">
              <a:lumMod val="95000"/>
            </a:schemeClr>
          </a:solidFill>
        </p:grpSpPr>
        <p:sp>
          <p:nvSpPr>
            <p:cNvPr id="19" name="Rectangle 18"/>
            <p:cNvSpPr/>
            <p:nvPr/>
          </p:nvSpPr>
          <p:spPr>
            <a:xfrm>
              <a:off x="3276600" y="3276600"/>
              <a:ext cx="5486400" cy="237261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21" name="TextBox 20"/>
            <p:cNvSpPr txBox="1"/>
            <p:nvPr/>
          </p:nvSpPr>
          <p:spPr>
            <a:xfrm>
              <a:off x="3276600" y="3276600"/>
              <a:ext cx="5486400" cy="13542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Eligible Facilities</a:t>
              </a:r>
            </a:p>
            <a:p>
              <a:pPr algn="ctr"/>
              <a:r>
                <a:rPr lang="en-US" sz="1600" dirty="0" smtClean="0"/>
                <a:t>-Improved or maintained beaches</a:t>
              </a:r>
            </a:p>
            <a:p>
              <a:pPr algn="ctr"/>
              <a:r>
                <a:rPr lang="en-US" sz="1600" dirty="0" smtClean="0"/>
                <a:t>-Soil and vegetation used for soil stabilization measures</a:t>
              </a:r>
            </a:p>
            <a:p>
              <a:pPr algn="ctr"/>
              <a:r>
                <a:rPr lang="en-US" sz="1600" dirty="0" smtClean="0"/>
                <a:t>-Temporary unoccupied building owned by an eligible Applicant responsible for maintenance and repairs</a:t>
              </a:r>
              <a:endParaRPr lang="en-US" sz="1600" dirty="0"/>
            </a:p>
          </p:txBody>
        </p:sp>
        <p:sp>
          <p:nvSpPr>
            <p:cNvPr id="25" name="TextBox 24"/>
            <p:cNvSpPr txBox="1"/>
            <p:nvPr/>
          </p:nvSpPr>
          <p:spPr>
            <a:xfrm>
              <a:off x="3276600" y="4572000"/>
              <a:ext cx="54864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Ineligible Facilities</a:t>
              </a:r>
            </a:p>
            <a:p>
              <a:pPr algn="ctr"/>
              <a:r>
                <a:rPr lang="en-US" sz="1600" dirty="0" smtClean="0"/>
                <a:t>-Agricultural lands and planted trees and shrubs</a:t>
              </a:r>
            </a:p>
            <a:p>
              <a:pPr algn="ctr"/>
              <a:r>
                <a:rPr lang="en-US" sz="1600" dirty="0" smtClean="0"/>
                <a:t>-Roads and bridges that are under the control of the FHWA</a:t>
              </a:r>
            </a:p>
            <a:p>
              <a:pPr algn="ctr"/>
              <a:r>
                <a:rPr lang="en-US" sz="1600" dirty="0" smtClean="0"/>
                <a:t>-Water control facilities under the legal responsibility of the United States Army Corp of Engineers</a:t>
              </a:r>
              <a:endParaRPr lang="en-US" sz="1600" dirty="0"/>
            </a:p>
          </p:txBody>
        </p:sp>
        <p:cxnSp>
          <p:nvCxnSpPr>
            <p:cNvPr id="26" name="Straight Connector 25"/>
            <p:cNvCxnSpPr/>
            <p:nvPr/>
          </p:nvCxnSpPr>
          <p:spPr>
            <a:xfrm>
              <a:off x="3276600" y="4572000"/>
              <a:ext cx="5486400" cy="0"/>
            </a:xfrm>
            <a:prstGeom prst="line">
              <a:avLst/>
            </a:prstGeom>
            <a:ln/>
          </p:spPr>
          <p:style>
            <a:lnRef idx="1">
              <a:schemeClr val="accent1"/>
            </a:lnRef>
            <a:fillRef idx="2">
              <a:schemeClr val="accent1"/>
            </a:fillRef>
            <a:effectRef idx="1">
              <a:schemeClr val="accent1"/>
            </a:effectRef>
            <a:fontRef idx="minor">
              <a:schemeClr val="dk1"/>
            </a:fontRef>
          </p:style>
        </p:cxn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573063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1113"/>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Eligibility: Facilities</a:t>
            </a:r>
            <a:endParaRPr lang="en-US" sz="3200" u="sng" dirty="0">
              <a:solidFill>
                <a:schemeClr val="bg1"/>
              </a:solidFill>
            </a:endParaRPr>
          </a:p>
        </p:txBody>
      </p:sp>
      <p:pic>
        <p:nvPicPr>
          <p:cNvPr id="2" name="Picture 1"/>
          <p:cNvPicPr>
            <a:picLocks noChangeAspect="1"/>
          </p:cNvPicPr>
          <p:nvPr/>
        </p:nvPicPr>
        <p:blipFill>
          <a:blip r:embed="rId4"/>
          <a:stretch>
            <a:fillRect/>
          </a:stretch>
        </p:blipFill>
        <p:spPr>
          <a:xfrm>
            <a:off x="296193" y="1286732"/>
            <a:ext cx="8449788" cy="3396969"/>
          </a:xfrm>
          <a:prstGeom prst="rect">
            <a:avLst/>
          </a:prstGeom>
        </p:spPr>
      </p:pic>
      <p:sp>
        <p:nvSpPr>
          <p:cNvPr id="8" name="Rectangle 7"/>
          <p:cNvSpPr/>
          <p:nvPr/>
        </p:nvSpPr>
        <p:spPr>
          <a:xfrm>
            <a:off x="424249" y="4765997"/>
            <a:ext cx="8077200" cy="369332"/>
          </a:xfrm>
          <a:prstGeom prst="rect">
            <a:avLst/>
          </a:prstGeom>
        </p:spPr>
        <p:txBody>
          <a:bodyPr wrap="square">
            <a:spAutoFit/>
          </a:bodyPr>
          <a:lstStyle/>
          <a:p>
            <a:pPr>
              <a:buFont typeface="Wingdings" pitchFamily="2" charset="2"/>
              <a:buChar char="§"/>
            </a:pPr>
            <a:r>
              <a:rPr lang="en-US" sz="1600" dirty="0" smtClean="0"/>
              <a:t> T</a:t>
            </a:r>
            <a:r>
              <a:rPr lang="en-US" dirty="0" smtClean="0"/>
              <a:t>he facility must be owned by the legal entity, and not an individual, to be eligible.</a:t>
            </a:r>
            <a:endParaRPr lang="en-US" i="1" u="sng" dirty="0" smtClean="0"/>
          </a:p>
        </p:txBody>
      </p:sp>
    </p:spTree>
    <p:extLst>
      <p:ext uri="{BB962C8B-B14F-4D97-AF65-F5344CB8AC3E}">
        <p14:creationId xmlns:p14="http://schemas.microsoft.com/office/powerpoint/2010/main" val="13980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TextBox 6"/>
          <p:cNvSpPr txBox="1"/>
          <p:nvPr/>
        </p:nvSpPr>
        <p:spPr>
          <a:xfrm>
            <a:off x="0" y="91996"/>
            <a:ext cx="9144000" cy="584775"/>
          </a:xfrm>
          <a:prstGeom prst="rect">
            <a:avLst/>
          </a:prstGeom>
          <a:noFill/>
        </p:spPr>
        <p:txBody>
          <a:bodyPr wrap="square" rtlCol="0" anchor="ctr">
            <a:spAutoFit/>
          </a:bodyPr>
          <a:lstStyle/>
          <a:p>
            <a:pPr algn="ctr"/>
            <a:r>
              <a:rPr lang="en-US" sz="3200" u="sng" dirty="0" smtClean="0">
                <a:solidFill>
                  <a:schemeClr val="bg1"/>
                </a:solidFill>
              </a:rPr>
              <a:t>Overview</a:t>
            </a:r>
            <a:endParaRPr lang="en-US" sz="3200" u="sng" dirty="0">
              <a:solidFill>
                <a:schemeClr val="bg1"/>
              </a:solidFill>
            </a:endParaRPr>
          </a:p>
        </p:txBody>
      </p:sp>
      <p:sp>
        <p:nvSpPr>
          <p:cNvPr id="8" name="TextBox 7"/>
          <p:cNvSpPr txBox="1"/>
          <p:nvPr/>
        </p:nvSpPr>
        <p:spPr>
          <a:xfrm>
            <a:off x="1066800" y="1180840"/>
            <a:ext cx="8382000" cy="369332"/>
          </a:xfrm>
          <a:prstGeom prst="rect">
            <a:avLst/>
          </a:prstGeom>
          <a:noFill/>
        </p:spPr>
        <p:txBody>
          <a:bodyPr wrap="square" rtlCol="0">
            <a:spAutoFit/>
          </a:bodyPr>
          <a:lstStyle/>
          <a:p>
            <a:pPr>
              <a:buFont typeface="Wingdings" pitchFamily="2" charset="2"/>
              <a:buChar char="§"/>
            </a:pPr>
            <a:r>
              <a:rPr lang="en-US" dirty="0"/>
              <a:t> </a:t>
            </a:r>
            <a:r>
              <a:rPr lang="en-US" dirty="0" smtClean="0"/>
              <a:t>The Public Assistance Grant Process </a:t>
            </a:r>
          </a:p>
        </p:txBody>
      </p:sp>
      <p:sp>
        <p:nvSpPr>
          <p:cNvPr id="9" name="TextBox 8"/>
          <p:cNvSpPr txBox="1"/>
          <p:nvPr/>
        </p:nvSpPr>
        <p:spPr>
          <a:xfrm>
            <a:off x="1066800" y="1744042"/>
            <a:ext cx="8382000" cy="1200329"/>
          </a:xfrm>
          <a:prstGeom prst="rect">
            <a:avLst/>
          </a:prstGeom>
          <a:noFill/>
        </p:spPr>
        <p:txBody>
          <a:bodyPr wrap="square" rtlCol="0">
            <a:spAutoFit/>
          </a:bodyPr>
          <a:lstStyle/>
          <a:p>
            <a:pPr>
              <a:buFont typeface="Wingdings" pitchFamily="2" charset="2"/>
              <a:buChar char="§"/>
            </a:pPr>
            <a:r>
              <a:rPr lang="en-US" dirty="0"/>
              <a:t> </a:t>
            </a:r>
            <a:r>
              <a:rPr lang="en-US" dirty="0" smtClean="0"/>
              <a:t>Sequence of Events</a:t>
            </a:r>
          </a:p>
          <a:p>
            <a:pPr>
              <a:buFont typeface="Wingdings" pitchFamily="2" charset="2"/>
              <a:buChar char="§"/>
            </a:pPr>
            <a:endParaRPr lang="en-US" dirty="0"/>
          </a:p>
          <a:p>
            <a:pPr>
              <a:buFont typeface="Wingdings" pitchFamily="2" charset="2"/>
              <a:buChar char="§"/>
            </a:pPr>
            <a:r>
              <a:rPr lang="en-US" dirty="0"/>
              <a:t> </a:t>
            </a:r>
            <a:r>
              <a:rPr lang="en-US" dirty="0" smtClean="0"/>
              <a:t>Post Declaration Events</a:t>
            </a:r>
          </a:p>
          <a:p>
            <a:endParaRPr lang="en-US" dirty="0" smtClean="0"/>
          </a:p>
        </p:txBody>
      </p:sp>
      <p:sp>
        <p:nvSpPr>
          <p:cNvPr id="12" name="TextBox 11"/>
          <p:cNvSpPr txBox="1"/>
          <p:nvPr/>
        </p:nvSpPr>
        <p:spPr>
          <a:xfrm>
            <a:off x="1066800" y="2792916"/>
            <a:ext cx="8382000" cy="369332"/>
          </a:xfrm>
          <a:prstGeom prst="rect">
            <a:avLst/>
          </a:prstGeom>
          <a:noFill/>
        </p:spPr>
        <p:txBody>
          <a:bodyPr wrap="square" rtlCol="0">
            <a:spAutoFit/>
          </a:bodyPr>
          <a:lstStyle/>
          <a:p>
            <a:pPr>
              <a:buFont typeface="Wingdings" pitchFamily="2" charset="2"/>
              <a:buChar char="§"/>
            </a:pPr>
            <a:r>
              <a:rPr lang="en-US" sz="1600" dirty="0"/>
              <a:t> </a:t>
            </a:r>
            <a:r>
              <a:rPr lang="en-US" dirty="0" smtClean="0"/>
              <a:t>Submitting a Request for Public Assistance (RPA)</a:t>
            </a:r>
          </a:p>
        </p:txBody>
      </p:sp>
      <p:sp>
        <p:nvSpPr>
          <p:cNvPr id="16" name="TextBox 15"/>
          <p:cNvSpPr txBox="1"/>
          <p:nvPr/>
        </p:nvSpPr>
        <p:spPr>
          <a:xfrm>
            <a:off x="1066800" y="3355179"/>
            <a:ext cx="8382000" cy="369332"/>
          </a:xfrm>
          <a:prstGeom prst="rect">
            <a:avLst/>
          </a:prstGeom>
          <a:noFill/>
        </p:spPr>
        <p:txBody>
          <a:bodyPr wrap="square" rtlCol="0">
            <a:spAutoFit/>
          </a:bodyPr>
          <a:lstStyle/>
          <a:p>
            <a:pPr>
              <a:buFont typeface="Wingdings" pitchFamily="2" charset="2"/>
              <a:buChar char="§"/>
            </a:pPr>
            <a:r>
              <a:rPr lang="en-US" sz="1600" dirty="0"/>
              <a:t> </a:t>
            </a:r>
            <a:r>
              <a:rPr lang="en-US" dirty="0" smtClean="0"/>
              <a:t>Eligibility: Applicant, Facility, Work, Costs</a:t>
            </a:r>
          </a:p>
        </p:txBody>
      </p:sp>
      <p:sp>
        <p:nvSpPr>
          <p:cNvPr id="17" name="TextBox 16"/>
          <p:cNvSpPr txBox="1"/>
          <p:nvPr/>
        </p:nvSpPr>
        <p:spPr>
          <a:xfrm>
            <a:off x="1066800" y="4371508"/>
            <a:ext cx="8382000" cy="369332"/>
          </a:xfrm>
          <a:prstGeom prst="rect">
            <a:avLst/>
          </a:prstGeom>
          <a:noFill/>
        </p:spPr>
        <p:txBody>
          <a:bodyPr wrap="square" rtlCol="0">
            <a:spAutoFit/>
          </a:bodyPr>
          <a:lstStyle/>
          <a:p>
            <a:pPr>
              <a:buFont typeface="Wingdings" pitchFamily="2" charset="2"/>
              <a:buChar char="§"/>
            </a:pPr>
            <a:r>
              <a:rPr lang="en-US" sz="1600" dirty="0"/>
              <a:t> </a:t>
            </a:r>
            <a:r>
              <a:rPr lang="en-US" dirty="0" smtClean="0"/>
              <a:t>Project</a:t>
            </a:r>
            <a:r>
              <a:rPr lang="en-US" sz="1600" dirty="0" smtClean="0"/>
              <a:t> </a:t>
            </a:r>
            <a:r>
              <a:rPr lang="en-US" dirty="0" smtClean="0"/>
              <a:t>Funding Options</a:t>
            </a:r>
          </a:p>
        </p:txBody>
      </p:sp>
      <p:sp>
        <p:nvSpPr>
          <p:cNvPr id="18" name="TextBox 17"/>
          <p:cNvSpPr txBox="1"/>
          <p:nvPr/>
        </p:nvSpPr>
        <p:spPr>
          <a:xfrm>
            <a:off x="1066800" y="3888804"/>
            <a:ext cx="8382000" cy="369332"/>
          </a:xfrm>
          <a:prstGeom prst="rect">
            <a:avLst/>
          </a:prstGeom>
          <a:noFill/>
        </p:spPr>
        <p:txBody>
          <a:bodyPr wrap="square" rtlCol="0">
            <a:spAutoFit/>
          </a:bodyPr>
          <a:lstStyle/>
          <a:p>
            <a:pPr>
              <a:buFont typeface="Wingdings" pitchFamily="2" charset="2"/>
              <a:buChar char="§"/>
            </a:pPr>
            <a:r>
              <a:rPr lang="en-US" sz="1600" dirty="0"/>
              <a:t> </a:t>
            </a:r>
            <a:r>
              <a:rPr lang="en-US" dirty="0" smtClean="0"/>
              <a:t>Project Worksheet Formulation/Submission</a:t>
            </a:r>
          </a:p>
        </p:txBody>
      </p:sp>
      <p:sp>
        <p:nvSpPr>
          <p:cNvPr id="19" name="TextBox 18"/>
          <p:cNvSpPr txBox="1"/>
          <p:nvPr/>
        </p:nvSpPr>
        <p:spPr>
          <a:xfrm>
            <a:off x="1066800" y="4933771"/>
            <a:ext cx="8382000" cy="1200329"/>
          </a:xfrm>
          <a:prstGeom prst="rect">
            <a:avLst/>
          </a:prstGeom>
          <a:noFill/>
        </p:spPr>
        <p:txBody>
          <a:bodyPr wrap="square" rtlCol="0">
            <a:spAutoFit/>
          </a:bodyPr>
          <a:lstStyle/>
          <a:p>
            <a:pPr>
              <a:buFont typeface="Wingdings" pitchFamily="2" charset="2"/>
              <a:buChar char="§"/>
            </a:pPr>
            <a:r>
              <a:rPr lang="en-US" dirty="0"/>
              <a:t> </a:t>
            </a:r>
            <a:r>
              <a:rPr lang="en-US" dirty="0" smtClean="0"/>
              <a:t>Sandy Recovery Improvement Act of 2013/Alternate Procedures</a:t>
            </a:r>
          </a:p>
          <a:p>
            <a:pPr>
              <a:buFont typeface="Wingdings" pitchFamily="2" charset="2"/>
              <a:buChar char="§"/>
            </a:pPr>
            <a:endParaRPr lang="en-US" dirty="0"/>
          </a:p>
          <a:p>
            <a:pPr>
              <a:buFont typeface="Wingdings" pitchFamily="2" charset="2"/>
              <a:buChar char="§"/>
            </a:pPr>
            <a:r>
              <a:rPr lang="en-US" dirty="0" smtClean="0"/>
              <a:t>Special Considerations Overview</a:t>
            </a:r>
          </a:p>
          <a:p>
            <a:pPr>
              <a:buFont typeface="Wingdings" pitchFamily="2" charset="2"/>
              <a:buChar char="§"/>
            </a:pPr>
            <a:endParaRPr lang="en-US" dirty="0" smtClean="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8" name="TextBox 7"/>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Facilities</a:t>
            </a:r>
            <a:endParaRPr lang="en-US" sz="3200" u="sng" dirty="0">
              <a:solidFill>
                <a:schemeClr val="bg1"/>
              </a:solidFill>
            </a:endParaRPr>
          </a:p>
        </p:txBody>
      </p:sp>
      <p:sp>
        <p:nvSpPr>
          <p:cNvPr id="9" name="TextBox 8"/>
          <p:cNvSpPr txBox="1"/>
          <p:nvPr/>
        </p:nvSpPr>
        <p:spPr>
          <a:xfrm>
            <a:off x="381000" y="1307068"/>
            <a:ext cx="8077200" cy="400110"/>
          </a:xfrm>
          <a:prstGeom prst="rect">
            <a:avLst/>
          </a:prstGeom>
          <a:noFill/>
        </p:spPr>
        <p:txBody>
          <a:bodyPr wrap="square" rtlCol="0">
            <a:spAutoFit/>
          </a:bodyPr>
          <a:lstStyle/>
          <a:p>
            <a:r>
              <a:rPr lang="en-US" sz="2000" b="1" dirty="0" smtClean="0"/>
              <a:t>Active Use</a:t>
            </a:r>
            <a:endParaRPr lang="en-US" sz="2000" dirty="0" smtClean="0"/>
          </a:p>
        </p:txBody>
      </p:sp>
      <p:sp>
        <p:nvSpPr>
          <p:cNvPr id="10" name="Rectangle 9"/>
          <p:cNvSpPr/>
          <p:nvPr/>
        </p:nvSpPr>
        <p:spPr>
          <a:xfrm>
            <a:off x="1524000" y="2691825"/>
            <a:ext cx="6820930" cy="369332"/>
          </a:xfrm>
          <a:prstGeom prst="rect">
            <a:avLst/>
          </a:prstGeom>
        </p:spPr>
        <p:txBody>
          <a:bodyPr wrap="square">
            <a:spAutoFit/>
          </a:bodyPr>
          <a:lstStyle/>
          <a:p>
            <a:pPr>
              <a:buFont typeface="Wingdings" pitchFamily="2" charset="2"/>
              <a:buChar char="§"/>
            </a:pPr>
            <a:r>
              <a:rPr lang="en-US" sz="1600" dirty="0" smtClean="0"/>
              <a:t> </a:t>
            </a:r>
            <a:r>
              <a:rPr lang="en-US" dirty="0" smtClean="0"/>
              <a:t>the facility was only temporarily inoperative for repairs or remodeling</a:t>
            </a:r>
          </a:p>
        </p:txBody>
      </p:sp>
      <p:sp>
        <p:nvSpPr>
          <p:cNvPr id="11" name="Rectangle 10"/>
          <p:cNvSpPr/>
          <p:nvPr/>
        </p:nvSpPr>
        <p:spPr>
          <a:xfrm>
            <a:off x="1524000" y="5130225"/>
            <a:ext cx="5914768" cy="646331"/>
          </a:xfrm>
          <a:prstGeom prst="rect">
            <a:avLst/>
          </a:prstGeom>
        </p:spPr>
        <p:txBody>
          <a:bodyPr wrap="square">
            <a:spAutoFit/>
          </a:bodyPr>
          <a:lstStyle/>
          <a:p>
            <a:pPr>
              <a:buFont typeface="Wingdings" pitchFamily="2" charset="2"/>
              <a:buChar char="§"/>
            </a:pPr>
            <a:r>
              <a:rPr lang="en-US" sz="1600" dirty="0" smtClean="0"/>
              <a:t> </a:t>
            </a:r>
            <a:r>
              <a:rPr lang="en-US" dirty="0" smtClean="0"/>
              <a:t>the Applicant can clearly demonstrate to FEMA that there was intent to begin use within a reasonable amount of time</a:t>
            </a:r>
          </a:p>
        </p:txBody>
      </p:sp>
      <p:sp>
        <p:nvSpPr>
          <p:cNvPr id="12" name="Rectangle 11"/>
          <p:cNvSpPr/>
          <p:nvPr/>
        </p:nvSpPr>
        <p:spPr>
          <a:xfrm>
            <a:off x="1524000" y="3547646"/>
            <a:ext cx="7162800" cy="369332"/>
          </a:xfrm>
          <a:prstGeom prst="rect">
            <a:avLst/>
          </a:prstGeom>
        </p:spPr>
        <p:txBody>
          <a:bodyPr wrap="square">
            <a:spAutoFit/>
          </a:bodyPr>
          <a:lstStyle/>
          <a:p>
            <a:pPr>
              <a:buFont typeface="Wingdings" pitchFamily="2" charset="2"/>
              <a:buChar char="§"/>
            </a:pPr>
            <a:r>
              <a:rPr lang="en-US" dirty="0" smtClean="0"/>
              <a:t> the facility was unoccupied for a short time between tenants</a:t>
            </a:r>
          </a:p>
        </p:txBody>
      </p:sp>
      <p:sp>
        <p:nvSpPr>
          <p:cNvPr id="13" name="Rectangle 12"/>
          <p:cNvSpPr/>
          <p:nvPr/>
        </p:nvSpPr>
        <p:spPr>
          <a:xfrm>
            <a:off x="1524000" y="43096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active use by the Applicant was firmly established in an approved budget</a:t>
            </a:r>
          </a:p>
        </p:txBody>
      </p:sp>
      <p:sp>
        <p:nvSpPr>
          <p:cNvPr id="14" name="Rectangle 13"/>
          <p:cNvSpPr/>
          <p:nvPr/>
        </p:nvSpPr>
        <p:spPr>
          <a:xfrm>
            <a:off x="1066800" y="1925587"/>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Exceptions to active use</a:t>
            </a:r>
          </a:p>
        </p:txBody>
      </p:sp>
    </p:spTree>
    <p:extLst>
      <p:ext uri="{BB962C8B-B14F-4D97-AF65-F5344CB8AC3E}">
        <p14:creationId xmlns:p14="http://schemas.microsoft.com/office/powerpoint/2010/main" val="2996776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Facilities</a:t>
            </a:r>
            <a:endParaRPr lang="en-US" sz="3200" u="sng" dirty="0">
              <a:solidFill>
                <a:schemeClr val="bg1"/>
              </a:solidFill>
            </a:endParaRPr>
          </a:p>
        </p:txBody>
      </p:sp>
      <p:pic>
        <p:nvPicPr>
          <p:cNvPr id="2" name="Picture 1"/>
          <p:cNvPicPr>
            <a:picLocks noChangeAspect="1"/>
          </p:cNvPicPr>
          <p:nvPr/>
        </p:nvPicPr>
        <p:blipFill>
          <a:blip r:embed="rId4"/>
          <a:stretch>
            <a:fillRect/>
          </a:stretch>
        </p:blipFill>
        <p:spPr>
          <a:xfrm>
            <a:off x="334293" y="1289118"/>
            <a:ext cx="8138865" cy="4279763"/>
          </a:xfrm>
          <a:prstGeom prst="rect">
            <a:avLst/>
          </a:prstGeom>
        </p:spPr>
      </p:pic>
    </p:spTree>
    <p:extLst>
      <p:ext uri="{BB962C8B-B14F-4D97-AF65-F5344CB8AC3E}">
        <p14:creationId xmlns:p14="http://schemas.microsoft.com/office/powerpoint/2010/main" val="4084846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smtClean="0">
                <a:ln>
                  <a:noFill/>
                </a:ln>
                <a:solidFill>
                  <a:prstClr val="white"/>
                </a:solidFill>
                <a:effectLst/>
                <a:uLnTx/>
                <a:uFillTx/>
                <a:latin typeface="Calibri" panose="020F0502020204030204"/>
                <a:ea typeface="+mn-ea"/>
                <a:cs typeface="+mn-cs"/>
              </a:rPr>
              <a:t>Eligibility:</a:t>
            </a:r>
            <a:r>
              <a:rPr kumimoji="0" lang="en-US" sz="3200" b="0" i="0" u="sng" strike="noStrike" kern="1200" cap="none" spc="0" normalizeH="0" noProof="0" dirty="0" smtClean="0">
                <a:ln>
                  <a:noFill/>
                </a:ln>
                <a:solidFill>
                  <a:prstClr val="white"/>
                </a:solidFill>
                <a:effectLst/>
                <a:uLnTx/>
                <a:uFillTx/>
                <a:latin typeface="Calibri" panose="020F0502020204030204"/>
                <a:ea typeface="+mn-ea"/>
                <a:cs typeface="+mn-cs"/>
              </a:rPr>
              <a:t> </a:t>
            </a:r>
            <a:r>
              <a:rPr kumimoji="0" lang="en-US" sz="3200" b="0" i="0" u="sng" strike="noStrike" kern="1200" cap="none" spc="0" normalizeH="0" baseline="0" noProof="0" dirty="0" smtClean="0">
                <a:ln>
                  <a:noFill/>
                </a:ln>
                <a:solidFill>
                  <a:prstClr val="white"/>
                </a:solidFill>
                <a:effectLst/>
                <a:uLnTx/>
                <a:uFillTx/>
                <a:latin typeface="Calibri" panose="020F0502020204030204"/>
                <a:ea typeface="+mn-ea"/>
                <a:cs typeface="+mn-cs"/>
              </a:rPr>
              <a:t>Work</a:t>
            </a:r>
            <a:endParaRPr kumimoji="0" lang="en-US" sz="32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938600"/>
            <a:ext cx="6602585" cy="5071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589949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a:effectLst>
            <a:outerShdw blurRad="50800" dist="38100" dir="2700000" algn="tl" rotWithShape="0">
              <a:prstClr val="black">
                <a:alpha val="40000"/>
              </a:prstClr>
            </a:outerShdw>
          </a:effectLst>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600200" y="88612"/>
            <a:ext cx="5943600" cy="584775"/>
          </a:xfrm>
          <a:prstGeom prst="rect">
            <a:avLst/>
          </a:prstGeom>
          <a:noFill/>
        </p:spPr>
        <p:txBody>
          <a:bodyPr wrap="square" rtlCol="0">
            <a:spAutoFit/>
          </a:bodyPr>
          <a:lstStyle/>
          <a:p>
            <a:pPr algn="ctr"/>
            <a:r>
              <a:rPr lang="en-US" sz="3200" u="sng" dirty="0" smtClean="0">
                <a:solidFill>
                  <a:schemeClr val="bg1"/>
                </a:solidFill>
              </a:rPr>
              <a:t>Eligibility: Work</a:t>
            </a:r>
            <a:endParaRPr lang="en-US" sz="3200" u="sng" dirty="0">
              <a:solidFill>
                <a:schemeClr val="bg1"/>
              </a:solidFill>
            </a:endParaRPr>
          </a:p>
        </p:txBody>
      </p:sp>
      <p:sp>
        <p:nvSpPr>
          <p:cNvPr id="18" name="TextBox 17"/>
          <p:cNvSpPr txBox="1"/>
          <p:nvPr/>
        </p:nvSpPr>
        <p:spPr>
          <a:xfrm>
            <a:off x="533400" y="1143000"/>
            <a:ext cx="8153400" cy="369332"/>
          </a:xfrm>
          <a:prstGeom prst="rect">
            <a:avLst/>
          </a:prstGeom>
          <a:noFill/>
        </p:spPr>
        <p:txBody>
          <a:bodyPr wrap="square" rtlCol="0">
            <a:spAutoFit/>
          </a:bodyPr>
          <a:lstStyle/>
          <a:p>
            <a:pPr>
              <a:buFont typeface="Wingdings" pitchFamily="2" charset="2"/>
              <a:buChar char="§"/>
            </a:pPr>
            <a:r>
              <a:rPr lang="en-US" dirty="0"/>
              <a:t> </a:t>
            </a:r>
            <a:r>
              <a:rPr lang="en-US" b="1" dirty="0" smtClean="0"/>
              <a:t>For work to be eligible for assistance under the Public Assistance program, it must:</a:t>
            </a:r>
            <a:endParaRPr lang="en-US" dirty="0" smtClean="0"/>
          </a:p>
        </p:txBody>
      </p:sp>
      <p:sp>
        <p:nvSpPr>
          <p:cNvPr id="22" name="Rectangle 21"/>
          <p:cNvSpPr/>
          <p:nvPr/>
        </p:nvSpPr>
        <p:spPr>
          <a:xfrm>
            <a:off x="1143000" y="167640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Be directly related to the declared disaster</a:t>
            </a:r>
          </a:p>
        </p:txBody>
      </p:sp>
      <p:sp>
        <p:nvSpPr>
          <p:cNvPr id="23" name="Rectangle 22"/>
          <p:cNvSpPr/>
          <p:nvPr/>
        </p:nvSpPr>
        <p:spPr>
          <a:xfrm>
            <a:off x="1143000" y="2286000"/>
            <a:ext cx="7162800" cy="923330"/>
          </a:xfrm>
          <a:prstGeom prst="rect">
            <a:avLst/>
          </a:prstGeom>
        </p:spPr>
        <p:txBody>
          <a:bodyPr wrap="square">
            <a:spAutoFit/>
          </a:bodyPr>
          <a:lstStyle/>
          <a:p>
            <a:pPr>
              <a:buFont typeface="Wingdings" pitchFamily="2" charset="2"/>
              <a:buChar char="§"/>
            </a:pPr>
            <a:r>
              <a:rPr lang="en-US" dirty="0" smtClean="0"/>
              <a:t> Performed within the designated disaster area</a:t>
            </a:r>
          </a:p>
          <a:p>
            <a:pPr>
              <a:buFont typeface="Wingdings" pitchFamily="2" charset="2"/>
              <a:buChar char="§"/>
            </a:pPr>
            <a:endParaRPr lang="en-US" dirty="0"/>
          </a:p>
          <a:p>
            <a:pPr>
              <a:buFont typeface="Wingdings" pitchFamily="2" charset="2"/>
              <a:buChar char="§"/>
            </a:pPr>
            <a:r>
              <a:rPr lang="en-US" dirty="0"/>
              <a:t> </a:t>
            </a:r>
            <a:r>
              <a:rPr lang="en-US" dirty="0" smtClean="0"/>
              <a:t>Legal Responsibility of the Applicant </a:t>
            </a:r>
          </a:p>
        </p:txBody>
      </p:sp>
      <p:grpSp>
        <p:nvGrpSpPr>
          <p:cNvPr id="17" name="Group 16"/>
          <p:cNvGrpSpPr/>
          <p:nvPr/>
        </p:nvGrpSpPr>
        <p:grpSpPr>
          <a:xfrm>
            <a:off x="381000" y="3283276"/>
            <a:ext cx="8305800" cy="2185214"/>
            <a:chOff x="3276600" y="3276600"/>
            <a:chExt cx="5486400" cy="2185214"/>
          </a:xfrm>
          <a:solidFill>
            <a:schemeClr val="bg1">
              <a:lumMod val="95000"/>
            </a:schemeClr>
          </a:solidFill>
        </p:grpSpPr>
        <p:sp>
          <p:nvSpPr>
            <p:cNvPr id="19" name="Rectangle 18"/>
            <p:cNvSpPr/>
            <p:nvPr/>
          </p:nvSpPr>
          <p:spPr>
            <a:xfrm>
              <a:off x="3276600" y="3276600"/>
              <a:ext cx="5486400" cy="21544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21" name="TextBox 20"/>
            <p:cNvSpPr txBox="1"/>
            <p:nvPr/>
          </p:nvSpPr>
          <p:spPr>
            <a:xfrm>
              <a:off x="3276600" y="3276600"/>
              <a:ext cx="54864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Eligible Work</a:t>
              </a:r>
            </a:p>
            <a:p>
              <a:pPr algn="ctr"/>
              <a:r>
                <a:rPr lang="en-US" sz="1600" dirty="0" smtClean="0"/>
                <a:t>-Sandbagging and temporary levees set up before the disaster</a:t>
              </a:r>
            </a:p>
            <a:p>
              <a:pPr algn="ctr"/>
              <a:r>
                <a:rPr lang="en-US" sz="1600" dirty="0" smtClean="0"/>
                <a:t>-Road damage caused by heavy equipment used for emergency protective measures</a:t>
              </a:r>
            </a:p>
            <a:p>
              <a:pPr algn="ctr"/>
              <a:r>
                <a:rPr lang="en-US" sz="1600" dirty="0" smtClean="0"/>
                <a:t>-Temporary/permanent relocation of facilities, with exceptions</a:t>
              </a:r>
              <a:endParaRPr lang="en-US" sz="1600" dirty="0"/>
            </a:p>
          </p:txBody>
        </p:sp>
        <p:sp>
          <p:nvSpPr>
            <p:cNvPr id="25" name="TextBox 24"/>
            <p:cNvSpPr txBox="1"/>
            <p:nvPr/>
          </p:nvSpPr>
          <p:spPr>
            <a:xfrm>
              <a:off x="3276600" y="4353818"/>
              <a:ext cx="54864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Ineligible Work</a:t>
              </a:r>
            </a:p>
            <a:p>
              <a:pPr algn="ctr"/>
              <a:r>
                <a:rPr lang="en-US" sz="1600" dirty="0" smtClean="0"/>
                <a:t>-Interior water damage caused by the Applicant failing to take steps to cover roof damages</a:t>
              </a:r>
            </a:p>
            <a:p>
              <a:pPr algn="ctr"/>
              <a:r>
                <a:rPr lang="en-US" sz="1600" dirty="0" smtClean="0"/>
                <a:t>-Repairs to a damaged facility by an agency that is legally responsible for the repairs if that agency is an ineligible Applicant</a:t>
              </a:r>
            </a:p>
          </p:txBody>
        </p:sp>
        <p:cxnSp>
          <p:nvCxnSpPr>
            <p:cNvPr id="26" name="Straight Connector 25"/>
            <p:cNvCxnSpPr/>
            <p:nvPr/>
          </p:nvCxnSpPr>
          <p:spPr>
            <a:xfrm>
              <a:off x="3276600" y="4353818"/>
              <a:ext cx="5486400" cy="0"/>
            </a:xfrm>
            <a:prstGeom prst="line">
              <a:avLst/>
            </a:prstGeom>
            <a:ln/>
          </p:spPr>
          <p:style>
            <a:lnRef idx="1">
              <a:schemeClr val="accent1"/>
            </a:lnRef>
            <a:fillRef idx="2">
              <a:schemeClr val="accent1"/>
            </a:fillRef>
            <a:effectRef idx="1">
              <a:schemeClr val="accent1"/>
            </a:effectRef>
            <a:fontRef idx="minor">
              <a:schemeClr val="dk1"/>
            </a:fontRef>
          </p:style>
        </p:cxn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4" cy="1371600"/>
          </a:xfrm>
          <a:prstGeom prst="rect">
            <a:avLst/>
          </a:prstGeom>
        </p:spPr>
      </p:pic>
    </p:spTree>
    <p:extLst>
      <p:ext uri="{BB962C8B-B14F-4D97-AF65-F5344CB8AC3E}">
        <p14:creationId xmlns:p14="http://schemas.microsoft.com/office/powerpoint/2010/main" val="67512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71600" cy="1375317"/>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Work</a:t>
            </a:r>
            <a:endParaRPr lang="en-US" sz="3200" u="sng" dirty="0">
              <a:solidFill>
                <a:schemeClr val="bg1"/>
              </a:solidFill>
            </a:endParaRPr>
          </a:p>
        </p:txBody>
      </p:sp>
      <p:sp>
        <p:nvSpPr>
          <p:cNvPr id="8" name="TextBox 7"/>
          <p:cNvSpPr txBox="1"/>
          <p:nvPr/>
        </p:nvSpPr>
        <p:spPr>
          <a:xfrm>
            <a:off x="152400" y="1355283"/>
            <a:ext cx="8077200" cy="707886"/>
          </a:xfrm>
          <a:prstGeom prst="rect">
            <a:avLst/>
          </a:prstGeom>
          <a:noFill/>
        </p:spPr>
        <p:txBody>
          <a:bodyPr wrap="square" rtlCol="0">
            <a:spAutoFit/>
          </a:bodyPr>
          <a:lstStyle/>
          <a:p>
            <a:r>
              <a:rPr lang="en-US" sz="2000" b="1" u="sng" dirty="0" smtClean="0">
                <a:solidFill>
                  <a:srgbClr val="FF0000"/>
                </a:solidFill>
              </a:rPr>
              <a:t>Direct Result</a:t>
            </a:r>
            <a:r>
              <a:rPr lang="en-US" sz="2000" b="1" dirty="0" smtClean="0"/>
              <a:t>: </a:t>
            </a:r>
            <a:r>
              <a:rPr lang="en-US" sz="2000" dirty="0" smtClean="0"/>
              <a:t>work must be required as a direct result of the declared disaster.</a:t>
            </a:r>
          </a:p>
        </p:txBody>
      </p:sp>
      <p:sp>
        <p:nvSpPr>
          <p:cNvPr id="9" name="Rectangle 8"/>
          <p:cNvSpPr/>
          <p:nvPr/>
        </p:nvSpPr>
        <p:spPr>
          <a:xfrm>
            <a:off x="1143000" y="2222861"/>
            <a:ext cx="7162800" cy="400110"/>
          </a:xfrm>
          <a:prstGeom prst="rect">
            <a:avLst/>
          </a:prstGeom>
        </p:spPr>
        <p:txBody>
          <a:bodyPr wrap="square">
            <a:spAutoFit/>
          </a:bodyPr>
          <a:lstStyle/>
          <a:p>
            <a:pPr>
              <a:buFont typeface="Wingdings" pitchFamily="2" charset="2"/>
              <a:buChar char="§"/>
            </a:pPr>
            <a:r>
              <a:rPr lang="en-US" sz="1600" dirty="0" smtClean="0"/>
              <a:t> </a:t>
            </a:r>
            <a:r>
              <a:rPr lang="en-US" sz="2000" dirty="0" smtClean="0"/>
              <a:t>Only damages that occur during the incident period are eligible.</a:t>
            </a:r>
          </a:p>
        </p:txBody>
      </p:sp>
      <p:sp>
        <p:nvSpPr>
          <p:cNvPr id="10" name="Rectangle 9"/>
          <p:cNvSpPr/>
          <p:nvPr/>
        </p:nvSpPr>
        <p:spPr>
          <a:xfrm>
            <a:off x="1143000" y="2942355"/>
            <a:ext cx="7162800" cy="1015663"/>
          </a:xfrm>
          <a:prstGeom prst="rect">
            <a:avLst/>
          </a:prstGeom>
        </p:spPr>
        <p:txBody>
          <a:bodyPr wrap="square">
            <a:spAutoFit/>
          </a:bodyPr>
          <a:lstStyle/>
          <a:p>
            <a:pPr>
              <a:buFont typeface="Wingdings" pitchFamily="2" charset="2"/>
              <a:buChar char="§"/>
            </a:pPr>
            <a:r>
              <a:rPr lang="en-US" sz="1600" dirty="0" smtClean="0"/>
              <a:t> </a:t>
            </a:r>
            <a:r>
              <a:rPr lang="en-US" sz="2000" dirty="0" smtClean="0"/>
              <a:t>Protective measures and other preparation activities performed within a reasonable and justified time in advance of the event may also be eligible.</a:t>
            </a:r>
          </a:p>
        </p:txBody>
      </p:sp>
      <p:sp>
        <p:nvSpPr>
          <p:cNvPr id="11" name="Rectangle 10"/>
          <p:cNvSpPr/>
          <p:nvPr/>
        </p:nvSpPr>
        <p:spPr>
          <a:xfrm>
            <a:off x="1143000" y="4249929"/>
            <a:ext cx="7162800" cy="707886"/>
          </a:xfrm>
          <a:prstGeom prst="rect">
            <a:avLst/>
          </a:prstGeom>
        </p:spPr>
        <p:txBody>
          <a:bodyPr wrap="square">
            <a:spAutoFit/>
          </a:bodyPr>
          <a:lstStyle/>
          <a:p>
            <a:pPr>
              <a:buFont typeface="Wingdings" pitchFamily="2" charset="2"/>
              <a:buChar char="§"/>
            </a:pPr>
            <a:r>
              <a:rPr lang="en-US" sz="1600" dirty="0" smtClean="0"/>
              <a:t> </a:t>
            </a:r>
            <a:r>
              <a:rPr lang="en-US" sz="2000" dirty="0" smtClean="0"/>
              <a:t>Damage that occurs after the close of an incident period that can be tied directly to the declared event may also be eligible. </a:t>
            </a:r>
          </a:p>
        </p:txBody>
      </p:sp>
    </p:spTree>
    <p:extLst>
      <p:ext uri="{BB962C8B-B14F-4D97-AF65-F5344CB8AC3E}">
        <p14:creationId xmlns:p14="http://schemas.microsoft.com/office/powerpoint/2010/main" val="1006943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Work</a:t>
            </a:r>
            <a:endParaRPr lang="en-US" sz="3200" u="sng" dirty="0">
              <a:solidFill>
                <a:schemeClr val="bg1"/>
              </a:solidFill>
            </a:endParaRPr>
          </a:p>
        </p:txBody>
      </p:sp>
      <p:sp>
        <p:nvSpPr>
          <p:cNvPr id="8" name="TextBox 7"/>
          <p:cNvSpPr txBox="1"/>
          <p:nvPr/>
        </p:nvSpPr>
        <p:spPr>
          <a:xfrm>
            <a:off x="135568" y="1318322"/>
            <a:ext cx="8872859"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solidFill>
                  <a:srgbClr val="FF0000"/>
                </a:solidFill>
                <a:effectLst/>
                <a:uLnTx/>
                <a:uFillTx/>
              </a:rPr>
              <a:t>Designated Disaster Area</a:t>
            </a:r>
            <a:r>
              <a:rPr kumimoji="0" lang="en-US" sz="2000" b="1" i="0" u="none" strike="noStrike" kern="0" cap="none" spc="0" normalizeH="0" baseline="0" noProof="0" dirty="0" smtClean="0">
                <a:ln>
                  <a:noFill/>
                </a:ln>
                <a:solidFill>
                  <a:prstClr val="black"/>
                </a:solidFill>
                <a:effectLst/>
                <a:uLnTx/>
                <a:uFillTx/>
              </a:rPr>
              <a:t>: </a:t>
            </a:r>
            <a:r>
              <a:rPr kumimoji="0" lang="en-US" sz="2000" b="0" i="0" u="none" strike="noStrike" kern="0" cap="none" spc="0" normalizeH="0" baseline="0" noProof="0" dirty="0" smtClean="0">
                <a:ln>
                  <a:noFill/>
                </a:ln>
                <a:solidFill>
                  <a:prstClr val="black"/>
                </a:solidFill>
                <a:effectLst/>
                <a:uLnTx/>
                <a:uFillTx/>
              </a:rPr>
              <a:t>eligible work must be located within a designated disaster area. </a:t>
            </a:r>
          </a:p>
        </p:txBody>
      </p:sp>
      <p:sp>
        <p:nvSpPr>
          <p:cNvPr id="9" name="Rectangle 8"/>
          <p:cNvSpPr/>
          <p:nvPr/>
        </p:nvSpPr>
        <p:spPr>
          <a:xfrm>
            <a:off x="1264777" y="2060546"/>
            <a:ext cx="52578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The declaration will include the counties or Tribal areas within the State that are eligible for assistance.</a:t>
            </a:r>
          </a:p>
        </p:txBody>
      </p:sp>
      <p:sp>
        <p:nvSpPr>
          <p:cNvPr id="10" name="Rectangle 9"/>
          <p:cNvSpPr/>
          <p:nvPr/>
        </p:nvSpPr>
        <p:spPr>
          <a:xfrm>
            <a:off x="1264777" y="3088222"/>
            <a:ext cx="525780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If an owner from within the designated disaster area has a damaged facility located outside the designated area, that facility is not eligible, even if damaged by the same event.</a:t>
            </a:r>
          </a:p>
        </p:txBody>
      </p:sp>
      <p:sp>
        <p:nvSpPr>
          <p:cNvPr id="11" name="TextBox 10"/>
          <p:cNvSpPr txBox="1"/>
          <p:nvPr/>
        </p:nvSpPr>
        <p:spPr>
          <a:xfrm>
            <a:off x="135569" y="4554720"/>
            <a:ext cx="8872859"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solidFill>
                  <a:srgbClr val="FF0000"/>
                </a:solidFill>
                <a:effectLst/>
                <a:uLnTx/>
                <a:uFillTx/>
              </a:rPr>
              <a:t>Legal Responsibility</a:t>
            </a:r>
            <a:r>
              <a:rPr kumimoji="0" lang="en-US" sz="2000" b="1" i="0" u="none" strike="noStrike" kern="0" cap="none" spc="0" normalizeH="0" baseline="0" noProof="0" dirty="0" smtClean="0">
                <a:ln>
                  <a:noFill/>
                </a:ln>
                <a:solidFill>
                  <a:prstClr val="black"/>
                </a:solidFill>
                <a:effectLst/>
                <a:uLnTx/>
                <a:uFillTx/>
              </a:rPr>
              <a:t>: </a:t>
            </a:r>
            <a:r>
              <a:rPr kumimoji="0" lang="en-US" sz="2000" b="0" i="0" u="none" strike="noStrike" kern="0" cap="none" spc="0" normalizeH="0" baseline="0" noProof="0" dirty="0" smtClean="0">
                <a:ln>
                  <a:noFill/>
                </a:ln>
                <a:solidFill>
                  <a:prstClr val="black"/>
                </a:solidFill>
                <a:effectLst/>
                <a:uLnTx/>
                <a:uFillTx/>
              </a:rPr>
              <a:t>as with facilities, work must be the legal responsibility of the Applicant at the time of the disaster to be eligible.</a:t>
            </a:r>
          </a:p>
        </p:txBody>
      </p:sp>
    </p:spTree>
    <p:extLst>
      <p:ext uri="{BB962C8B-B14F-4D97-AF65-F5344CB8AC3E}">
        <p14:creationId xmlns:p14="http://schemas.microsoft.com/office/powerpoint/2010/main" val="2452360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Work</a:t>
            </a:r>
            <a:endParaRPr lang="en-US" sz="3200" u="sng" dirty="0">
              <a:solidFill>
                <a:schemeClr val="bg1"/>
              </a:solidFill>
            </a:endParaRPr>
          </a:p>
        </p:txBody>
      </p:sp>
      <p:sp>
        <p:nvSpPr>
          <p:cNvPr id="12" name="TextBox 11"/>
          <p:cNvSpPr txBox="1"/>
          <p:nvPr/>
        </p:nvSpPr>
        <p:spPr>
          <a:xfrm>
            <a:off x="152400" y="1401388"/>
            <a:ext cx="8839200" cy="707886"/>
          </a:xfrm>
          <a:prstGeom prst="rect">
            <a:avLst/>
          </a:prstGeom>
          <a:noFill/>
        </p:spPr>
        <p:txBody>
          <a:bodyPr wrap="square" rtlCol="0">
            <a:spAutoFit/>
          </a:bodyPr>
          <a:lstStyle/>
          <a:p>
            <a:r>
              <a:rPr lang="en-US" sz="2000" dirty="0" smtClean="0"/>
              <a:t>Several factors are considered when determining whether or not work to a damaged facility will be eligible for assistance under the PA Program are:</a:t>
            </a:r>
          </a:p>
        </p:txBody>
      </p:sp>
      <p:sp>
        <p:nvSpPr>
          <p:cNvPr id="13" name="Rectangle 12"/>
          <p:cNvSpPr/>
          <p:nvPr/>
        </p:nvSpPr>
        <p:spPr>
          <a:xfrm>
            <a:off x="1371600" y="2620091"/>
            <a:ext cx="3068596" cy="400110"/>
          </a:xfrm>
          <a:prstGeom prst="rect">
            <a:avLst/>
          </a:prstGeom>
        </p:spPr>
        <p:txBody>
          <a:bodyPr wrap="square">
            <a:spAutoFit/>
          </a:bodyPr>
          <a:lstStyle/>
          <a:p>
            <a:pPr>
              <a:buFont typeface="Wingdings" pitchFamily="2" charset="2"/>
              <a:buChar char="§"/>
            </a:pPr>
            <a:r>
              <a:rPr lang="en-US" sz="1600" dirty="0" smtClean="0"/>
              <a:t> </a:t>
            </a:r>
            <a:r>
              <a:rPr lang="en-US" sz="2000" dirty="0" smtClean="0"/>
              <a:t>Negligence</a:t>
            </a:r>
          </a:p>
        </p:txBody>
      </p:sp>
      <p:sp>
        <p:nvSpPr>
          <p:cNvPr id="14" name="Rectangle 13"/>
          <p:cNvSpPr/>
          <p:nvPr/>
        </p:nvSpPr>
        <p:spPr>
          <a:xfrm>
            <a:off x="1371601" y="3522669"/>
            <a:ext cx="3068595" cy="400110"/>
          </a:xfrm>
          <a:prstGeom prst="rect">
            <a:avLst/>
          </a:prstGeom>
        </p:spPr>
        <p:txBody>
          <a:bodyPr wrap="square">
            <a:spAutoFit/>
          </a:bodyPr>
          <a:lstStyle/>
          <a:p>
            <a:pPr>
              <a:buFont typeface="Wingdings" pitchFamily="2" charset="2"/>
              <a:buChar char="§"/>
            </a:pPr>
            <a:r>
              <a:rPr lang="en-US" sz="1600" dirty="0" smtClean="0"/>
              <a:t> </a:t>
            </a:r>
            <a:r>
              <a:rPr lang="en-US" sz="2000" dirty="0" smtClean="0"/>
              <a:t>Maintenance</a:t>
            </a:r>
          </a:p>
        </p:txBody>
      </p:sp>
      <p:sp>
        <p:nvSpPr>
          <p:cNvPr id="15" name="Rectangle 14"/>
          <p:cNvSpPr/>
          <p:nvPr/>
        </p:nvSpPr>
        <p:spPr>
          <a:xfrm>
            <a:off x="1371600" y="4524874"/>
            <a:ext cx="3999470" cy="400110"/>
          </a:xfrm>
          <a:prstGeom prst="rect">
            <a:avLst/>
          </a:prstGeom>
        </p:spPr>
        <p:txBody>
          <a:bodyPr wrap="square">
            <a:spAutoFit/>
          </a:bodyPr>
          <a:lstStyle/>
          <a:p>
            <a:pPr>
              <a:buFont typeface="Wingdings" pitchFamily="2" charset="2"/>
              <a:buChar char="§"/>
            </a:pPr>
            <a:r>
              <a:rPr lang="en-US" sz="1600" dirty="0" smtClean="0"/>
              <a:t> </a:t>
            </a:r>
            <a:r>
              <a:rPr lang="en-US" sz="2000" dirty="0" smtClean="0"/>
              <a:t>Repair vs. Replacement</a:t>
            </a:r>
            <a:endParaRPr lang="en-US" sz="1600" dirty="0" smtClean="0"/>
          </a:p>
        </p:txBody>
      </p:sp>
      <p:sp>
        <p:nvSpPr>
          <p:cNvPr id="16" name="Rectangle 15"/>
          <p:cNvSpPr/>
          <p:nvPr/>
        </p:nvSpPr>
        <p:spPr>
          <a:xfrm>
            <a:off x="4178559" y="3496942"/>
            <a:ext cx="4114800" cy="400110"/>
          </a:xfrm>
          <a:prstGeom prst="rect">
            <a:avLst/>
          </a:prstGeom>
        </p:spPr>
        <p:txBody>
          <a:bodyPr wrap="square">
            <a:spAutoFit/>
          </a:bodyPr>
          <a:lstStyle/>
          <a:p>
            <a:pPr>
              <a:buFont typeface="Wingdings" pitchFamily="2" charset="2"/>
              <a:buChar char="§"/>
            </a:pPr>
            <a:r>
              <a:rPr lang="en-US" dirty="0" smtClean="0"/>
              <a:t> </a:t>
            </a:r>
            <a:r>
              <a:rPr lang="en-US" sz="2000" dirty="0" smtClean="0"/>
              <a:t>Mold</a:t>
            </a:r>
          </a:p>
        </p:txBody>
      </p:sp>
      <p:sp>
        <p:nvSpPr>
          <p:cNvPr id="17" name="Rectangle 16"/>
          <p:cNvSpPr/>
          <p:nvPr/>
        </p:nvSpPr>
        <p:spPr>
          <a:xfrm>
            <a:off x="4178559" y="2594931"/>
            <a:ext cx="4005044" cy="400110"/>
          </a:xfrm>
          <a:prstGeom prst="rect">
            <a:avLst/>
          </a:prstGeom>
        </p:spPr>
        <p:txBody>
          <a:bodyPr wrap="square">
            <a:spAutoFit/>
          </a:bodyPr>
          <a:lstStyle/>
          <a:p>
            <a:pPr>
              <a:buFont typeface="Wingdings" pitchFamily="2" charset="2"/>
              <a:buChar char="§"/>
            </a:pPr>
            <a:r>
              <a:rPr lang="en-US" sz="1600" dirty="0" smtClean="0"/>
              <a:t> </a:t>
            </a:r>
            <a:r>
              <a:rPr lang="en-US" sz="2000" dirty="0" smtClean="0"/>
              <a:t>Codes and Standards</a:t>
            </a:r>
            <a:endParaRPr lang="en-US" dirty="0" smtClean="0"/>
          </a:p>
        </p:txBody>
      </p:sp>
      <p:sp>
        <p:nvSpPr>
          <p:cNvPr id="18" name="Rectangle 17"/>
          <p:cNvSpPr/>
          <p:nvPr/>
        </p:nvSpPr>
        <p:spPr>
          <a:xfrm>
            <a:off x="4178559" y="4497109"/>
            <a:ext cx="4267200" cy="400110"/>
          </a:xfrm>
          <a:prstGeom prst="rect">
            <a:avLst/>
          </a:prstGeom>
        </p:spPr>
        <p:txBody>
          <a:bodyPr wrap="square">
            <a:spAutoFit/>
          </a:bodyPr>
          <a:lstStyle/>
          <a:p>
            <a:pPr>
              <a:buFont typeface="Wingdings" pitchFamily="2" charset="2"/>
              <a:buChar char="§"/>
            </a:pPr>
            <a:r>
              <a:rPr lang="en-US" sz="1600" dirty="0" smtClean="0"/>
              <a:t> </a:t>
            </a:r>
            <a:r>
              <a:rPr lang="en-US" sz="2000" dirty="0" smtClean="0"/>
              <a:t>Temporary and Permanent Relocation</a:t>
            </a:r>
            <a:endParaRPr lang="en-US" dirty="0" smtClean="0"/>
          </a:p>
        </p:txBody>
      </p:sp>
    </p:spTree>
    <p:extLst>
      <p:ext uri="{BB962C8B-B14F-4D97-AF65-F5344CB8AC3E}">
        <p14:creationId xmlns:p14="http://schemas.microsoft.com/office/powerpoint/2010/main" val="2340681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4" cy="1371600"/>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Work</a:t>
            </a:r>
            <a:endParaRPr lang="en-US" sz="3200" u="sng" dirty="0">
              <a:solidFill>
                <a:schemeClr val="bg1"/>
              </a:solidFill>
            </a:endParaRPr>
          </a:p>
        </p:txBody>
      </p:sp>
      <p:sp>
        <p:nvSpPr>
          <p:cNvPr id="8" name="TextBox 7"/>
          <p:cNvSpPr txBox="1"/>
          <p:nvPr/>
        </p:nvSpPr>
        <p:spPr>
          <a:xfrm>
            <a:off x="609600" y="1295400"/>
            <a:ext cx="8077200" cy="707886"/>
          </a:xfrm>
          <a:prstGeom prst="rect">
            <a:avLst/>
          </a:prstGeom>
          <a:noFill/>
        </p:spPr>
        <p:txBody>
          <a:bodyPr wrap="square" rtlCol="0">
            <a:spAutoFit/>
          </a:bodyPr>
          <a:lstStyle/>
          <a:p>
            <a:r>
              <a:rPr lang="en-US" sz="2000" b="1" u="sng" dirty="0" smtClean="0">
                <a:solidFill>
                  <a:srgbClr val="FF0000"/>
                </a:solidFill>
              </a:rPr>
              <a:t>Negligence</a:t>
            </a:r>
            <a:r>
              <a:rPr lang="en-US" sz="2000" b="1" dirty="0" smtClean="0"/>
              <a:t>: </a:t>
            </a:r>
            <a:r>
              <a:rPr lang="en-US" sz="2000" dirty="0" smtClean="0"/>
              <a:t>damage caused by negligence on the part of the Applicant after the event is not eligible.</a:t>
            </a:r>
          </a:p>
        </p:txBody>
      </p:sp>
      <p:sp>
        <p:nvSpPr>
          <p:cNvPr id="9" name="TextBox 8"/>
          <p:cNvSpPr txBox="1"/>
          <p:nvPr/>
        </p:nvSpPr>
        <p:spPr>
          <a:xfrm>
            <a:off x="609600" y="2709207"/>
            <a:ext cx="8077200" cy="1015663"/>
          </a:xfrm>
          <a:prstGeom prst="rect">
            <a:avLst/>
          </a:prstGeom>
          <a:noFill/>
        </p:spPr>
        <p:txBody>
          <a:bodyPr wrap="square" rtlCol="0">
            <a:spAutoFit/>
          </a:bodyPr>
          <a:lstStyle/>
          <a:p>
            <a:r>
              <a:rPr lang="en-US" sz="2000" b="1" u="sng" dirty="0" smtClean="0">
                <a:solidFill>
                  <a:srgbClr val="FF0000"/>
                </a:solidFill>
              </a:rPr>
              <a:t>Mold</a:t>
            </a:r>
            <a:r>
              <a:rPr lang="en-US" sz="2000" b="1" dirty="0" smtClean="0"/>
              <a:t>: </a:t>
            </a:r>
            <a:r>
              <a:rPr lang="en-US" sz="2000" dirty="0" smtClean="0"/>
              <a:t>mold remediation may be eligible under the PA Program, either as an emergency protective measure in the immediate aftermath of a disaster, or as part of the permanent repair work. </a:t>
            </a:r>
          </a:p>
        </p:txBody>
      </p:sp>
      <p:sp>
        <p:nvSpPr>
          <p:cNvPr id="10" name="TextBox 9"/>
          <p:cNvSpPr txBox="1"/>
          <p:nvPr/>
        </p:nvSpPr>
        <p:spPr>
          <a:xfrm>
            <a:off x="609600" y="4334470"/>
            <a:ext cx="8077200" cy="1015663"/>
          </a:xfrm>
          <a:prstGeom prst="rect">
            <a:avLst/>
          </a:prstGeom>
          <a:noFill/>
        </p:spPr>
        <p:txBody>
          <a:bodyPr wrap="square" rtlCol="0">
            <a:spAutoFit/>
          </a:bodyPr>
          <a:lstStyle/>
          <a:p>
            <a:r>
              <a:rPr lang="en-US" sz="2000" b="1" u="sng" dirty="0" smtClean="0">
                <a:solidFill>
                  <a:srgbClr val="FF0000"/>
                </a:solidFill>
              </a:rPr>
              <a:t>Maintenance</a:t>
            </a:r>
            <a:r>
              <a:rPr lang="en-US" sz="2000" b="1" dirty="0" smtClean="0"/>
              <a:t>: </a:t>
            </a:r>
            <a:r>
              <a:rPr lang="en-US" sz="2000" dirty="0" smtClean="0"/>
              <a:t>normal maintenance items that existed prior to the disaster, and deferred maintenance are not eligible because they do not meet the criterion of being disaster-related. </a:t>
            </a:r>
          </a:p>
        </p:txBody>
      </p:sp>
    </p:spTree>
    <p:extLst>
      <p:ext uri="{BB962C8B-B14F-4D97-AF65-F5344CB8AC3E}">
        <p14:creationId xmlns:p14="http://schemas.microsoft.com/office/powerpoint/2010/main" val="886014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1600200" y="91958"/>
            <a:ext cx="5943600" cy="584775"/>
          </a:xfrm>
          <a:prstGeom prst="rect">
            <a:avLst/>
          </a:prstGeom>
          <a:noFill/>
        </p:spPr>
        <p:txBody>
          <a:bodyPr wrap="square" rtlCol="0">
            <a:spAutoFit/>
          </a:bodyPr>
          <a:lstStyle/>
          <a:p>
            <a:pPr algn="ctr"/>
            <a:r>
              <a:rPr lang="en-US" sz="3200" u="sng" dirty="0" smtClean="0">
                <a:solidFill>
                  <a:schemeClr val="bg1"/>
                </a:solidFill>
              </a:rPr>
              <a:t>Eligibility: Work</a:t>
            </a:r>
            <a:endParaRPr lang="en-US" sz="3200" u="sng" dirty="0">
              <a:solidFill>
                <a:schemeClr val="bg1"/>
              </a:solidFill>
            </a:endParaRPr>
          </a:p>
        </p:txBody>
      </p:sp>
      <p:sp>
        <p:nvSpPr>
          <p:cNvPr id="8" name="TextBox 7"/>
          <p:cNvSpPr txBox="1"/>
          <p:nvPr/>
        </p:nvSpPr>
        <p:spPr>
          <a:xfrm>
            <a:off x="228600" y="1320482"/>
            <a:ext cx="8610600" cy="923330"/>
          </a:xfrm>
          <a:prstGeom prst="rect">
            <a:avLst/>
          </a:prstGeom>
          <a:noFill/>
        </p:spPr>
        <p:txBody>
          <a:bodyPr wrap="square" rtlCol="0">
            <a:spAutoFit/>
          </a:bodyPr>
          <a:lstStyle/>
          <a:p>
            <a:r>
              <a:rPr lang="en-US" b="1" u="sng" dirty="0" smtClean="0">
                <a:solidFill>
                  <a:srgbClr val="FF0000"/>
                </a:solidFill>
              </a:rPr>
              <a:t>Codes and Standards</a:t>
            </a:r>
            <a:r>
              <a:rPr lang="en-US" b="1" dirty="0" smtClean="0"/>
              <a:t>: when a facility must be repaired or replaced, FEMA may pay for upgrades that are necessary to meet specific requirements of reasonable current codes and standards (i.e. ADA requirements).</a:t>
            </a:r>
          </a:p>
        </p:txBody>
      </p:sp>
      <p:sp>
        <p:nvSpPr>
          <p:cNvPr id="9" name="TextBox 8"/>
          <p:cNvSpPr txBox="1"/>
          <p:nvPr/>
        </p:nvSpPr>
        <p:spPr>
          <a:xfrm>
            <a:off x="228600" y="2210192"/>
            <a:ext cx="8458200" cy="646331"/>
          </a:xfrm>
          <a:prstGeom prst="rect">
            <a:avLst/>
          </a:prstGeom>
          <a:noFill/>
        </p:spPr>
        <p:txBody>
          <a:bodyPr wrap="square" rtlCol="0">
            <a:spAutoFit/>
          </a:bodyPr>
          <a:lstStyle/>
          <a:p>
            <a:r>
              <a:rPr lang="en-US" dirty="0" smtClean="0"/>
              <a:t>For an upgrade to be eligible, the code or standard requiring the upgrade must meet the following 5 criteria:</a:t>
            </a:r>
          </a:p>
        </p:txBody>
      </p:sp>
      <p:sp>
        <p:nvSpPr>
          <p:cNvPr id="10" name="Rectangle 9"/>
          <p:cNvSpPr/>
          <p:nvPr/>
        </p:nvSpPr>
        <p:spPr>
          <a:xfrm>
            <a:off x="1143000" y="2845544"/>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The code or standard must apply to the repair work or restoration required.</a:t>
            </a:r>
          </a:p>
        </p:txBody>
      </p:sp>
      <p:sp>
        <p:nvSpPr>
          <p:cNvPr id="11" name="Rectangle 10"/>
          <p:cNvSpPr/>
          <p:nvPr/>
        </p:nvSpPr>
        <p:spPr>
          <a:xfrm>
            <a:off x="1143000" y="3399075"/>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The code or standard must be appropriate to the pre-disaster use of the facility.</a:t>
            </a:r>
          </a:p>
        </p:txBody>
      </p:sp>
      <p:sp>
        <p:nvSpPr>
          <p:cNvPr id="12" name="Rectangle 11"/>
          <p:cNvSpPr/>
          <p:nvPr/>
        </p:nvSpPr>
        <p:spPr>
          <a:xfrm>
            <a:off x="1143000" y="3990172"/>
            <a:ext cx="7162800" cy="923330"/>
          </a:xfrm>
          <a:prstGeom prst="rect">
            <a:avLst/>
          </a:prstGeom>
        </p:spPr>
        <p:txBody>
          <a:bodyPr wrap="square">
            <a:spAutoFit/>
          </a:bodyPr>
          <a:lstStyle/>
          <a:p>
            <a:pPr>
              <a:buFont typeface="Wingdings" pitchFamily="2" charset="2"/>
              <a:buChar char="§"/>
            </a:pPr>
            <a:r>
              <a:rPr lang="en-US" sz="1400" dirty="0" smtClean="0"/>
              <a:t> </a:t>
            </a:r>
            <a:r>
              <a:rPr lang="en-US" dirty="0" smtClean="0"/>
              <a:t>The code or standard must be reasonable, in writing, and formally adopted, and implemented prior to the disaster declaration date or be a legal Federal requirement. </a:t>
            </a:r>
          </a:p>
        </p:txBody>
      </p:sp>
      <p:sp>
        <p:nvSpPr>
          <p:cNvPr id="13" name="Rectangle 12"/>
          <p:cNvSpPr/>
          <p:nvPr/>
        </p:nvSpPr>
        <p:spPr>
          <a:xfrm>
            <a:off x="1172817" y="4858267"/>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The code or standard must apply uniformly to all facilities of the type being repaired within the Applicant’s jurisdiction.</a:t>
            </a:r>
          </a:p>
        </p:txBody>
      </p:sp>
      <p:sp>
        <p:nvSpPr>
          <p:cNvPr id="14" name="Rectangle 13"/>
          <p:cNvSpPr/>
          <p:nvPr/>
        </p:nvSpPr>
        <p:spPr>
          <a:xfrm>
            <a:off x="1143000" y="5483423"/>
            <a:ext cx="6206273" cy="646331"/>
          </a:xfrm>
          <a:prstGeom prst="rect">
            <a:avLst/>
          </a:prstGeom>
        </p:spPr>
        <p:txBody>
          <a:bodyPr wrap="square">
            <a:spAutoFit/>
          </a:bodyPr>
          <a:lstStyle/>
          <a:p>
            <a:pPr>
              <a:buFont typeface="Wingdings" pitchFamily="2" charset="2"/>
              <a:buChar char="§"/>
            </a:pPr>
            <a:r>
              <a:rPr lang="en-US" sz="1400" dirty="0" smtClean="0"/>
              <a:t> </a:t>
            </a:r>
            <a:r>
              <a:rPr lang="en-US" dirty="0" smtClean="0"/>
              <a:t>The code or standard must have been enforced during the time that it was in effect.</a:t>
            </a:r>
          </a:p>
        </p:txBody>
      </p:sp>
    </p:spTree>
    <p:extLst>
      <p:ext uri="{BB962C8B-B14F-4D97-AF65-F5344CB8AC3E}">
        <p14:creationId xmlns:p14="http://schemas.microsoft.com/office/powerpoint/2010/main" val="1088191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6"/>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Eligibility: Work</a:t>
            </a:r>
            <a:endParaRPr lang="en-US" sz="3200" u="sng" dirty="0">
              <a:solidFill>
                <a:schemeClr val="bg1"/>
              </a:solidFill>
            </a:endParaRPr>
          </a:p>
        </p:txBody>
      </p:sp>
      <p:sp>
        <p:nvSpPr>
          <p:cNvPr id="8" name="TextBox 7"/>
          <p:cNvSpPr txBox="1"/>
          <p:nvPr/>
        </p:nvSpPr>
        <p:spPr>
          <a:xfrm>
            <a:off x="228600" y="1321232"/>
            <a:ext cx="8686800" cy="1200329"/>
          </a:xfrm>
          <a:prstGeom prst="rect">
            <a:avLst/>
          </a:prstGeom>
          <a:noFill/>
        </p:spPr>
        <p:txBody>
          <a:bodyPr wrap="square" rtlCol="0">
            <a:spAutoFit/>
          </a:bodyPr>
          <a:lstStyle/>
          <a:p>
            <a:r>
              <a:rPr lang="en-US" b="1" u="sng" dirty="0" smtClean="0">
                <a:solidFill>
                  <a:srgbClr val="FF0000"/>
                </a:solidFill>
              </a:rPr>
              <a:t>Temporary Relocation</a:t>
            </a:r>
            <a:r>
              <a:rPr lang="en-US" b="1" dirty="0" smtClean="0"/>
              <a:t>: the costs associated with the temporary relocation of essential services (i.e. school classrooms, fire department facilities, government offices, etc.) are eligible if the facilities are inaccessible or cannot be used until repaired, but are subject </a:t>
            </a:r>
          </a:p>
          <a:p>
            <a:r>
              <a:rPr lang="en-US" b="1" dirty="0" smtClean="0"/>
              <a:t>to cost comparisons of alternate methods of providing facilities. </a:t>
            </a:r>
            <a:r>
              <a:rPr lang="en-US" b="1" u="sng" dirty="0" smtClean="0"/>
              <a:t> </a:t>
            </a:r>
            <a:endParaRPr lang="en-US" b="1" dirty="0" smtClean="0"/>
          </a:p>
        </p:txBody>
      </p:sp>
      <p:sp>
        <p:nvSpPr>
          <p:cNvPr id="9" name="Rectangle 8"/>
          <p:cNvSpPr/>
          <p:nvPr/>
        </p:nvSpPr>
        <p:spPr>
          <a:xfrm>
            <a:off x="609600" y="2930460"/>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The rental or purchase of temporary space and equipment</a:t>
            </a:r>
          </a:p>
        </p:txBody>
      </p:sp>
      <p:sp>
        <p:nvSpPr>
          <p:cNvPr id="10" name="Rectangle 9"/>
          <p:cNvSpPr/>
          <p:nvPr/>
        </p:nvSpPr>
        <p:spPr>
          <a:xfrm>
            <a:off x="609600" y="3584779"/>
            <a:ext cx="5257800" cy="646331"/>
          </a:xfrm>
          <a:prstGeom prst="rect">
            <a:avLst/>
          </a:prstGeom>
        </p:spPr>
        <p:txBody>
          <a:bodyPr wrap="square">
            <a:spAutoFit/>
          </a:bodyPr>
          <a:lstStyle/>
          <a:p>
            <a:pPr>
              <a:buFont typeface="Wingdings" pitchFamily="2" charset="2"/>
              <a:buChar char="§"/>
            </a:pPr>
            <a:r>
              <a:rPr lang="en-US" sz="1600" dirty="0" smtClean="0"/>
              <a:t> </a:t>
            </a:r>
            <a:r>
              <a:rPr lang="en-US" dirty="0" smtClean="0"/>
              <a:t>Utilities, maintenance, and operating costs of the temporary facility are not eligible.</a:t>
            </a:r>
          </a:p>
        </p:txBody>
      </p:sp>
      <p:sp>
        <p:nvSpPr>
          <p:cNvPr id="11" name="Rectangle 10"/>
          <p:cNvSpPr/>
          <p:nvPr/>
        </p:nvSpPr>
        <p:spPr>
          <a:xfrm>
            <a:off x="609600" y="4516097"/>
            <a:ext cx="7467600" cy="923330"/>
          </a:xfrm>
          <a:prstGeom prst="rect">
            <a:avLst/>
          </a:prstGeom>
        </p:spPr>
        <p:txBody>
          <a:bodyPr wrap="square">
            <a:spAutoFit/>
          </a:bodyPr>
          <a:lstStyle/>
          <a:p>
            <a:pPr>
              <a:buFont typeface="Wingdings" pitchFamily="2" charset="2"/>
              <a:buChar char="§"/>
            </a:pPr>
            <a:r>
              <a:rPr lang="en-US" sz="1600" dirty="0" smtClean="0"/>
              <a:t> </a:t>
            </a:r>
            <a:r>
              <a:rPr lang="en-US" dirty="0" smtClean="0"/>
              <a:t>The period of time for which temporary relocation assistance may be provided is 6 months. Time extensions may be granted in extenuating circumstances.</a:t>
            </a:r>
            <a:endParaRPr lang="en-US" sz="1600" dirty="0" smtClean="0"/>
          </a:p>
        </p:txBody>
      </p:sp>
    </p:spTree>
    <p:extLst>
      <p:ext uri="{BB962C8B-B14F-4D97-AF65-F5344CB8AC3E}">
        <p14:creationId xmlns:p14="http://schemas.microsoft.com/office/powerpoint/2010/main" val="420405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628650" y="762000"/>
            <a:ext cx="8134350" cy="5124450"/>
            <a:chOff x="628650" y="762000"/>
            <a:chExt cx="8134350" cy="5124450"/>
          </a:xfrm>
          <a:solidFill>
            <a:srgbClr val="FFC000"/>
          </a:solidFill>
        </p:grpSpPr>
        <p:grpSp>
          <p:nvGrpSpPr>
            <p:cNvPr id="10" name="Group 9"/>
            <p:cNvGrpSpPr/>
            <p:nvPr/>
          </p:nvGrpSpPr>
          <p:grpSpPr>
            <a:xfrm>
              <a:off x="628650" y="1066800"/>
              <a:ext cx="8134350" cy="4819650"/>
              <a:chOff x="473075" y="1712913"/>
              <a:chExt cx="8134350" cy="4819650"/>
            </a:xfrm>
            <a:grpFill/>
          </p:grpSpPr>
          <p:sp>
            <p:nvSpPr>
              <p:cNvPr id="12" name="Freeform 3"/>
              <p:cNvSpPr>
                <a:spLocks/>
              </p:cNvSpPr>
              <p:nvPr/>
            </p:nvSpPr>
            <p:spPr bwMode="auto">
              <a:xfrm>
                <a:off x="1063625" y="5562600"/>
                <a:ext cx="2667000" cy="969963"/>
              </a:xfrm>
              <a:custGeom>
                <a:avLst/>
                <a:gdLst>
                  <a:gd name="T0" fmla="*/ 2147483647 w 1250"/>
                  <a:gd name="T1" fmla="*/ 2147483647 h 556"/>
                  <a:gd name="T2" fmla="*/ 2147483647 w 1250"/>
                  <a:gd name="T3" fmla="*/ 2147483647 h 556"/>
                  <a:gd name="T4" fmla="*/ 2147483647 w 1250"/>
                  <a:gd name="T5" fmla="*/ 2147483647 h 556"/>
                  <a:gd name="T6" fmla="*/ 2147483647 w 1250"/>
                  <a:gd name="T7" fmla="*/ 2147483647 h 556"/>
                  <a:gd name="T8" fmla="*/ 2147483647 w 1250"/>
                  <a:gd name="T9" fmla="*/ 2147483647 h 556"/>
                  <a:gd name="T10" fmla="*/ 2147483647 w 1250"/>
                  <a:gd name="T11" fmla="*/ 2147483647 h 556"/>
                  <a:gd name="T12" fmla="*/ 0 60000 65536"/>
                  <a:gd name="T13" fmla="*/ 0 60000 65536"/>
                  <a:gd name="T14" fmla="*/ 0 60000 65536"/>
                  <a:gd name="T15" fmla="*/ 0 60000 65536"/>
                  <a:gd name="T16" fmla="*/ 0 60000 65536"/>
                  <a:gd name="T17" fmla="*/ 0 60000 65536"/>
                  <a:gd name="T18" fmla="*/ 0 w 1250"/>
                  <a:gd name="T19" fmla="*/ 0 h 556"/>
                  <a:gd name="T20" fmla="*/ 1250 w 1250"/>
                  <a:gd name="T21" fmla="*/ 556 h 556"/>
                </a:gdLst>
                <a:ahLst/>
                <a:cxnLst>
                  <a:cxn ang="T12">
                    <a:pos x="T0" y="T1"/>
                  </a:cxn>
                  <a:cxn ang="T13">
                    <a:pos x="T2" y="T3"/>
                  </a:cxn>
                  <a:cxn ang="T14">
                    <a:pos x="T4" y="T5"/>
                  </a:cxn>
                  <a:cxn ang="T15">
                    <a:pos x="T6" y="T7"/>
                  </a:cxn>
                  <a:cxn ang="T16">
                    <a:pos x="T8" y="T9"/>
                  </a:cxn>
                  <a:cxn ang="T17">
                    <a:pos x="T10" y="T11"/>
                  </a:cxn>
                </a:cxnLst>
                <a:rect l="T18" t="T19" r="T20" b="T21"/>
                <a:pathLst>
                  <a:path w="1250" h="556">
                    <a:moveTo>
                      <a:pt x="1250" y="53"/>
                    </a:moveTo>
                    <a:lnTo>
                      <a:pt x="926" y="270"/>
                    </a:lnTo>
                    <a:lnTo>
                      <a:pt x="1250" y="485"/>
                    </a:lnTo>
                    <a:cubicBezTo>
                      <a:pt x="1126" y="521"/>
                      <a:pt x="357" y="556"/>
                      <a:pt x="179" y="487"/>
                    </a:cubicBezTo>
                    <a:cubicBezTo>
                      <a:pt x="2" y="416"/>
                      <a:pt x="0" y="144"/>
                      <a:pt x="179" y="72"/>
                    </a:cubicBezTo>
                    <a:cubicBezTo>
                      <a:pt x="358" y="0"/>
                      <a:pt x="1030" y="53"/>
                      <a:pt x="1250" y="53"/>
                    </a:cubicBezTo>
                    <a:close/>
                  </a:path>
                </a:pathLst>
              </a:custGeom>
              <a:grpFill/>
              <a:ln w="9525">
                <a:noFill/>
                <a:round/>
                <a:headEnd/>
                <a:tailEnd/>
              </a:ln>
            </p:spPr>
            <p:txBody>
              <a:bodyPr/>
              <a:lstStyle/>
              <a:p>
                <a:endParaRPr lang="en-US" dirty="0"/>
              </a:p>
            </p:txBody>
          </p:sp>
          <p:sp>
            <p:nvSpPr>
              <p:cNvPr id="16" name="AutoShape 4"/>
              <p:cNvSpPr>
                <a:spLocks noChangeArrowheads="1"/>
              </p:cNvSpPr>
              <p:nvPr/>
            </p:nvSpPr>
            <p:spPr bwMode="auto">
              <a:xfrm>
                <a:off x="2587625" y="1712913"/>
                <a:ext cx="1420813" cy="8620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2700 h 21600"/>
                  <a:gd name="T14" fmla="*/ 13500 w 21600"/>
                  <a:gd name="T15" fmla="*/ 18900 h 21600"/>
                </a:gdLst>
                <a:ahLst/>
                <a:cxnLst>
                  <a:cxn ang="T8">
                    <a:pos x="T0" y="T1"/>
                  </a:cxn>
                  <a:cxn ang="T9">
                    <a:pos x="T2" y="T3"/>
                  </a:cxn>
                  <a:cxn ang="T10">
                    <a:pos x="T4" y="T5"/>
                  </a:cxn>
                  <a:cxn ang="T11">
                    <a:pos x="T6" y="T7"/>
                  </a:cxn>
                </a:cxnLst>
                <a:rect l="T12" t="T13" r="T14" b="T15"/>
                <a:pathLst>
                  <a:path w="21600" h="21600">
                    <a:moveTo>
                      <a:pt x="10800" y="0"/>
                    </a:moveTo>
                    <a:lnTo>
                      <a:pt x="10800" y="2700"/>
                    </a:lnTo>
                    <a:lnTo>
                      <a:pt x="3375" y="2700"/>
                    </a:lnTo>
                    <a:lnTo>
                      <a:pt x="3375" y="18900"/>
                    </a:lnTo>
                    <a:lnTo>
                      <a:pt x="10800" y="18900"/>
                    </a:lnTo>
                    <a:lnTo>
                      <a:pt x="10800" y="21600"/>
                    </a:lnTo>
                    <a:lnTo>
                      <a:pt x="21600" y="10800"/>
                    </a:lnTo>
                    <a:close/>
                  </a:path>
                  <a:path w="21600" h="21600">
                    <a:moveTo>
                      <a:pt x="1350" y="2700"/>
                    </a:moveTo>
                    <a:lnTo>
                      <a:pt x="1350" y="18900"/>
                    </a:lnTo>
                    <a:lnTo>
                      <a:pt x="2700" y="18900"/>
                    </a:lnTo>
                    <a:lnTo>
                      <a:pt x="2700" y="2700"/>
                    </a:lnTo>
                    <a:close/>
                  </a:path>
                  <a:path w="21600" h="21600">
                    <a:moveTo>
                      <a:pt x="0" y="2700"/>
                    </a:moveTo>
                    <a:lnTo>
                      <a:pt x="0" y="18900"/>
                    </a:lnTo>
                    <a:lnTo>
                      <a:pt x="675" y="18900"/>
                    </a:lnTo>
                    <a:lnTo>
                      <a:pt x="675" y="2700"/>
                    </a:lnTo>
                    <a:close/>
                  </a:path>
                </a:pathLst>
              </a:custGeom>
              <a:grpFill/>
              <a:ln w="12700">
                <a:noFill/>
                <a:miter lim="800000"/>
                <a:headEnd/>
                <a:tailEnd/>
              </a:ln>
            </p:spPr>
            <p:txBody>
              <a:bodyPr wrap="none" anchor="ctr"/>
              <a:lstStyle/>
              <a:p>
                <a:r>
                  <a:rPr lang="en-US" sz="2000" b="1" dirty="0">
                    <a:solidFill>
                      <a:srgbClr val="002F80"/>
                    </a:solidFill>
                  </a:rPr>
                  <a:t>PDA</a:t>
                </a:r>
              </a:p>
            </p:txBody>
          </p:sp>
          <p:sp>
            <p:nvSpPr>
              <p:cNvPr id="17" name="AutoShape 6"/>
              <p:cNvSpPr>
                <a:spLocks noChangeArrowheads="1"/>
              </p:cNvSpPr>
              <p:nvPr/>
            </p:nvSpPr>
            <p:spPr bwMode="auto">
              <a:xfrm>
                <a:off x="3521075" y="1712913"/>
                <a:ext cx="2228850" cy="862012"/>
              </a:xfrm>
              <a:prstGeom prst="notchedRightArrow">
                <a:avLst>
                  <a:gd name="adj1" fmla="val 75000"/>
                  <a:gd name="adj2" fmla="val 82369"/>
                </a:avLst>
              </a:prstGeom>
              <a:grpFill/>
              <a:ln w="9525">
                <a:noFill/>
                <a:miter lim="800000"/>
                <a:headEnd/>
                <a:tailEnd/>
              </a:ln>
            </p:spPr>
            <p:txBody>
              <a:bodyPr wrap="none" anchor="ctr"/>
              <a:lstStyle/>
              <a:p>
                <a:r>
                  <a:rPr lang="en-US" sz="2000" b="1" dirty="0">
                    <a:solidFill>
                      <a:srgbClr val="002F80"/>
                    </a:solidFill>
                  </a:rPr>
                  <a:t>Governor’s</a:t>
                </a:r>
              </a:p>
              <a:p>
                <a:r>
                  <a:rPr lang="en-US" sz="2000" b="1" dirty="0">
                    <a:solidFill>
                      <a:srgbClr val="002F80"/>
                    </a:solidFill>
                  </a:rPr>
                  <a:t>Request</a:t>
                </a:r>
              </a:p>
            </p:txBody>
          </p:sp>
          <p:sp>
            <p:nvSpPr>
              <p:cNvPr id="18" name="AutoShape 7"/>
              <p:cNvSpPr>
                <a:spLocks noChangeArrowheads="1"/>
              </p:cNvSpPr>
              <p:nvPr/>
            </p:nvSpPr>
            <p:spPr bwMode="auto">
              <a:xfrm>
                <a:off x="5264150" y="1712913"/>
                <a:ext cx="2228850" cy="862012"/>
              </a:xfrm>
              <a:prstGeom prst="notchedRightArrow">
                <a:avLst>
                  <a:gd name="adj1" fmla="val 75343"/>
                  <a:gd name="adj2" fmla="val 82369"/>
                </a:avLst>
              </a:prstGeom>
              <a:grpFill/>
              <a:ln w="9525">
                <a:noFill/>
                <a:miter lim="800000"/>
                <a:headEnd/>
                <a:tailEnd/>
              </a:ln>
            </p:spPr>
            <p:txBody>
              <a:bodyPr wrap="none" anchor="ctr"/>
              <a:lstStyle/>
              <a:p>
                <a:r>
                  <a:rPr lang="en-US" sz="2000" b="1" dirty="0">
                    <a:solidFill>
                      <a:srgbClr val="000066"/>
                    </a:solidFill>
                  </a:rPr>
                  <a:t>    </a:t>
                </a:r>
                <a:r>
                  <a:rPr lang="en-US" sz="2000" b="1" dirty="0">
                    <a:solidFill>
                      <a:srgbClr val="002F80"/>
                    </a:solidFill>
                  </a:rPr>
                  <a:t>Declaration</a:t>
                </a:r>
              </a:p>
            </p:txBody>
          </p:sp>
          <p:sp>
            <p:nvSpPr>
              <p:cNvPr id="19" name="AutoShape 8"/>
              <p:cNvSpPr>
                <a:spLocks noChangeArrowheads="1"/>
              </p:cNvSpPr>
              <p:nvPr/>
            </p:nvSpPr>
            <p:spPr bwMode="auto">
              <a:xfrm flipH="1">
                <a:off x="5083175" y="3005138"/>
                <a:ext cx="2228850" cy="862012"/>
              </a:xfrm>
              <a:prstGeom prst="notchedRightArrow">
                <a:avLst>
                  <a:gd name="adj1" fmla="val 75000"/>
                  <a:gd name="adj2" fmla="val 82369"/>
                </a:avLst>
              </a:prstGeom>
              <a:grpFill/>
              <a:ln w="9525">
                <a:noFill/>
                <a:miter lim="800000"/>
                <a:headEnd/>
                <a:tailEnd/>
              </a:ln>
            </p:spPr>
            <p:txBody>
              <a:bodyPr wrap="none" anchor="ctr"/>
              <a:lstStyle/>
              <a:p>
                <a:r>
                  <a:rPr lang="en-US" sz="2000" b="1" dirty="0" smtClean="0">
                    <a:solidFill>
                      <a:srgbClr val="002F80"/>
                    </a:solidFill>
                  </a:rPr>
                  <a:t>Applicants</a:t>
                </a:r>
                <a:r>
                  <a:rPr lang="en-US" sz="2000" b="1" dirty="0">
                    <a:solidFill>
                      <a:srgbClr val="002F80"/>
                    </a:solidFill>
                  </a:rPr>
                  <a:t>’</a:t>
                </a:r>
              </a:p>
              <a:p>
                <a:r>
                  <a:rPr lang="en-US" sz="2000" b="1" dirty="0">
                    <a:solidFill>
                      <a:srgbClr val="002F80"/>
                    </a:solidFill>
                  </a:rPr>
                  <a:t>Briefing</a:t>
                </a:r>
              </a:p>
            </p:txBody>
          </p:sp>
          <p:sp>
            <p:nvSpPr>
              <p:cNvPr id="20" name="AutoShape 9"/>
              <p:cNvSpPr>
                <a:spLocks noChangeArrowheads="1"/>
              </p:cNvSpPr>
              <p:nvPr/>
            </p:nvSpPr>
            <p:spPr bwMode="auto">
              <a:xfrm flipH="1">
                <a:off x="3336925" y="3005138"/>
                <a:ext cx="2228850" cy="862012"/>
              </a:xfrm>
              <a:prstGeom prst="notchedRightArrow">
                <a:avLst>
                  <a:gd name="adj1" fmla="val 75000"/>
                  <a:gd name="adj2" fmla="val 82369"/>
                </a:avLst>
              </a:prstGeom>
              <a:grpFill/>
              <a:ln w="9525">
                <a:noFill/>
                <a:miter lim="800000"/>
                <a:headEnd/>
                <a:tailEnd/>
              </a:ln>
            </p:spPr>
            <p:txBody>
              <a:bodyPr wrap="none" anchor="ctr"/>
              <a:lstStyle/>
              <a:p>
                <a:r>
                  <a:rPr lang="en-US" sz="2000" b="1" dirty="0">
                    <a:solidFill>
                      <a:srgbClr val="002F80"/>
                    </a:solidFill>
                  </a:rPr>
                  <a:t>Submission</a:t>
                </a:r>
              </a:p>
              <a:p>
                <a:r>
                  <a:rPr lang="en-US" sz="2000" b="1" dirty="0">
                    <a:solidFill>
                      <a:srgbClr val="002F80"/>
                    </a:solidFill>
                  </a:rPr>
                  <a:t>of </a:t>
                </a:r>
                <a:r>
                  <a:rPr lang="en-US" sz="2000" b="1" dirty="0" smtClean="0">
                    <a:solidFill>
                      <a:srgbClr val="002F80"/>
                    </a:solidFill>
                  </a:rPr>
                  <a:t>RPA</a:t>
                </a:r>
                <a:endParaRPr lang="en-US" sz="2000" b="1" dirty="0">
                  <a:solidFill>
                    <a:srgbClr val="002F80"/>
                  </a:solidFill>
                </a:endParaRPr>
              </a:p>
            </p:txBody>
          </p:sp>
          <p:sp>
            <p:nvSpPr>
              <p:cNvPr id="21" name="AutoShape 10"/>
              <p:cNvSpPr>
                <a:spLocks noChangeArrowheads="1"/>
              </p:cNvSpPr>
              <p:nvPr/>
            </p:nvSpPr>
            <p:spPr bwMode="auto">
              <a:xfrm flipH="1">
                <a:off x="1590675" y="3005138"/>
                <a:ext cx="2230438" cy="862012"/>
              </a:xfrm>
              <a:prstGeom prst="notchedRightArrow">
                <a:avLst>
                  <a:gd name="adj1" fmla="val 75000"/>
                  <a:gd name="adj2" fmla="val 82428"/>
                </a:avLst>
              </a:prstGeom>
              <a:grpFill/>
              <a:ln w="9525">
                <a:noFill/>
                <a:miter lim="800000"/>
                <a:headEnd/>
                <a:tailEnd/>
              </a:ln>
            </p:spPr>
            <p:txBody>
              <a:bodyPr wrap="none" anchor="ctr"/>
              <a:lstStyle/>
              <a:p>
                <a:r>
                  <a:rPr lang="en-US" sz="2000" b="1" dirty="0">
                    <a:solidFill>
                      <a:srgbClr val="002F80"/>
                    </a:solidFill>
                  </a:rPr>
                  <a:t>Kick-off</a:t>
                </a:r>
              </a:p>
              <a:p>
                <a:r>
                  <a:rPr lang="en-US" sz="2000" b="1" dirty="0">
                    <a:solidFill>
                      <a:srgbClr val="002F80"/>
                    </a:solidFill>
                  </a:rPr>
                  <a:t>Meeting</a:t>
                </a:r>
              </a:p>
            </p:txBody>
          </p:sp>
          <p:grpSp>
            <p:nvGrpSpPr>
              <p:cNvPr id="22" name="Group 11"/>
              <p:cNvGrpSpPr>
                <a:grpSpLocks/>
              </p:cNvGrpSpPr>
              <p:nvPr/>
            </p:nvGrpSpPr>
            <p:grpSpPr bwMode="auto">
              <a:xfrm>
                <a:off x="6477000" y="1828800"/>
                <a:ext cx="2130425" cy="2049464"/>
                <a:chOff x="3904" y="790"/>
                <a:chExt cx="1296" cy="1368"/>
              </a:xfrm>
              <a:grpFill/>
            </p:grpSpPr>
            <p:sp>
              <p:nvSpPr>
                <p:cNvPr id="37" name="AutoShape 12"/>
                <p:cNvSpPr>
                  <a:spLocks noChangeArrowheads="1"/>
                </p:cNvSpPr>
                <p:nvPr/>
              </p:nvSpPr>
              <p:spPr bwMode="auto">
                <a:xfrm>
                  <a:off x="4224" y="790"/>
                  <a:ext cx="670" cy="432"/>
                </a:xfrm>
                <a:prstGeom prst="chevron">
                  <a:avLst>
                    <a:gd name="adj" fmla="val 75234"/>
                  </a:avLst>
                </a:prstGeom>
                <a:grpFill/>
                <a:ln w="9525">
                  <a:noFill/>
                  <a:miter lim="800000"/>
                  <a:headEnd/>
                  <a:tailEnd/>
                </a:ln>
              </p:spPr>
              <p:txBody>
                <a:bodyPr wrap="none" anchor="ctr"/>
                <a:lstStyle/>
                <a:p>
                  <a:endParaRPr lang="en-US" dirty="0"/>
                </a:p>
              </p:txBody>
            </p:sp>
            <p:sp>
              <p:nvSpPr>
                <p:cNvPr id="38" name="AutoShape 13"/>
                <p:cNvSpPr>
                  <a:spLocks noChangeArrowheads="1"/>
                </p:cNvSpPr>
                <p:nvPr/>
              </p:nvSpPr>
              <p:spPr bwMode="auto">
                <a:xfrm rot="5400000">
                  <a:off x="3904" y="790"/>
                  <a:ext cx="1296" cy="12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67 h 21600"/>
                  </a:gdLst>
                  <a:ahLst/>
                  <a:cxnLst>
                    <a:cxn ang="T8">
                      <a:pos x="T0" y="T1"/>
                    </a:cxn>
                    <a:cxn ang="T9">
                      <a:pos x="T2" y="T3"/>
                    </a:cxn>
                    <a:cxn ang="T10">
                      <a:pos x="T4" y="T5"/>
                    </a:cxn>
                    <a:cxn ang="T11">
                      <a:pos x="T6" y="T7"/>
                    </a:cxn>
                  </a:cxnLst>
                  <a:rect l="T12" t="T13" r="T14" b="T15"/>
                  <a:pathLst>
                    <a:path w="21600" h="21600">
                      <a:moveTo>
                        <a:pt x="7199" y="10815"/>
                      </a:moveTo>
                      <a:cubicBezTo>
                        <a:pt x="7199" y="10810"/>
                        <a:pt x="7199" y="10805"/>
                        <a:pt x="7199" y="10800"/>
                      </a:cubicBezTo>
                      <a:cubicBezTo>
                        <a:pt x="7199" y="8811"/>
                        <a:pt x="8811" y="7199"/>
                        <a:pt x="10800" y="7199"/>
                      </a:cubicBezTo>
                      <a:cubicBezTo>
                        <a:pt x="12788" y="7199"/>
                        <a:pt x="14401" y="8811"/>
                        <a:pt x="14401" y="10800"/>
                      </a:cubicBezTo>
                      <a:cubicBezTo>
                        <a:pt x="14401" y="10805"/>
                        <a:pt x="14400" y="10810"/>
                        <a:pt x="14400" y="10815"/>
                      </a:cubicBezTo>
                      <a:lnTo>
                        <a:pt x="21599" y="10847"/>
                      </a:lnTo>
                      <a:cubicBezTo>
                        <a:pt x="21599" y="10831"/>
                        <a:pt x="21600" y="10815"/>
                        <a:pt x="21600" y="10800"/>
                      </a:cubicBezTo>
                      <a:cubicBezTo>
                        <a:pt x="21600" y="4835"/>
                        <a:pt x="16764" y="0"/>
                        <a:pt x="10800" y="0"/>
                      </a:cubicBezTo>
                      <a:cubicBezTo>
                        <a:pt x="4835" y="0"/>
                        <a:pt x="0" y="4835"/>
                        <a:pt x="0" y="10800"/>
                      </a:cubicBezTo>
                      <a:cubicBezTo>
                        <a:pt x="-1" y="10815"/>
                        <a:pt x="0" y="10831"/>
                        <a:pt x="0" y="10847"/>
                      </a:cubicBezTo>
                      <a:close/>
                    </a:path>
                  </a:pathLst>
                </a:custGeom>
                <a:grpFill/>
                <a:ln w="9525">
                  <a:noFill/>
                  <a:miter lim="800000"/>
                  <a:headEnd/>
                  <a:tailEnd/>
                </a:ln>
              </p:spPr>
              <p:txBody>
                <a:bodyPr wrap="none" anchor="ctr"/>
                <a:lstStyle/>
                <a:p>
                  <a:endParaRPr lang="en-US" dirty="0"/>
                </a:p>
              </p:txBody>
            </p:sp>
            <p:sp>
              <p:nvSpPr>
                <p:cNvPr id="39" name="AutoShape 14"/>
                <p:cNvSpPr>
                  <a:spLocks noChangeArrowheads="1"/>
                </p:cNvSpPr>
                <p:nvPr/>
              </p:nvSpPr>
              <p:spPr bwMode="auto">
                <a:xfrm flipH="1">
                  <a:off x="4116" y="1582"/>
                  <a:ext cx="482" cy="576"/>
                </a:xfrm>
                <a:prstGeom prst="rightArrow">
                  <a:avLst>
                    <a:gd name="adj1" fmla="val 75009"/>
                    <a:gd name="adj2" fmla="val 88593"/>
                  </a:avLst>
                </a:prstGeom>
                <a:grpFill/>
                <a:ln w="9525">
                  <a:noFill/>
                  <a:miter lim="800000"/>
                  <a:headEnd/>
                  <a:tailEnd/>
                </a:ln>
              </p:spPr>
              <p:txBody>
                <a:bodyPr wrap="none" anchor="ctr"/>
                <a:lstStyle/>
                <a:p>
                  <a:endParaRPr lang="en-US" dirty="0"/>
                </a:p>
              </p:txBody>
            </p:sp>
          </p:grpSp>
          <p:grpSp>
            <p:nvGrpSpPr>
              <p:cNvPr id="23" name="Group 15"/>
              <p:cNvGrpSpPr>
                <a:grpSpLocks/>
              </p:cNvGrpSpPr>
              <p:nvPr/>
            </p:nvGrpSpPr>
            <p:grpSpPr bwMode="auto">
              <a:xfrm flipH="1">
                <a:off x="473075" y="3113089"/>
                <a:ext cx="2130425" cy="2049464"/>
                <a:chOff x="3904" y="790"/>
                <a:chExt cx="1296" cy="1368"/>
              </a:xfrm>
              <a:grpFill/>
            </p:grpSpPr>
            <p:sp>
              <p:nvSpPr>
                <p:cNvPr id="34" name="AutoShape 16"/>
                <p:cNvSpPr>
                  <a:spLocks noChangeArrowheads="1"/>
                </p:cNvSpPr>
                <p:nvPr/>
              </p:nvSpPr>
              <p:spPr bwMode="auto">
                <a:xfrm>
                  <a:off x="4224" y="790"/>
                  <a:ext cx="670" cy="432"/>
                </a:xfrm>
                <a:prstGeom prst="chevron">
                  <a:avLst>
                    <a:gd name="adj" fmla="val 75234"/>
                  </a:avLst>
                </a:prstGeom>
                <a:grpFill/>
                <a:ln w="9525">
                  <a:noFill/>
                  <a:miter lim="800000"/>
                  <a:headEnd/>
                  <a:tailEnd/>
                </a:ln>
              </p:spPr>
              <p:txBody>
                <a:bodyPr wrap="none" anchor="ctr"/>
                <a:lstStyle/>
                <a:p>
                  <a:endParaRPr lang="en-US" dirty="0"/>
                </a:p>
              </p:txBody>
            </p:sp>
            <p:sp>
              <p:nvSpPr>
                <p:cNvPr id="35" name="AutoShape 17"/>
                <p:cNvSpPr>
                  <a:spLocks noChangeArrowheads="1"/>
                </p:cNvSpPr>
                <p:nvPr/>
              </p:nvSpPr>
              <p:spPr bwMode="auto">
                <a:xfrm rot="5400000">
                  <a:off x="3904" y="790"/>
                  <a:ext cx="1296" cy="12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67 h 21600"/>
                  </a:gdLst>
                  <a:ahLst/>
                  <a:cxnLst>
                    <a:cxn ang="T8">
                      <a:pos x="T0" y="T1"/>
                    </a:cxn>
                    <a:cxn ang="T9">
                      <a:pos x="T2" y="T3"/>
                    </a:cxn>
                    <a:cxn ang="T10">
                      <a:pos x="T4" y="T5"/>
                    </a:cxn>
                    <a:cxn ang="T11">
                      <a:pos x="T6" y="T7"/>
                    </a:cxn>
                  </a:cxnLst>
                  <a:rect l="T12" t="T13" r="T14" b="T15"/>
                  <a:pathLst>
                    <a:path w="21600" h="21600">
                      <a:moveTo>
                        <a:pt x="7199" y="10815"/>
                      </a:moveTo>
                      <a:cubicBezTo>
                        <a:pt x="7199" y="10810"/>
                        <a:pt x="7199" y="10805"/>
                        <a:pt x="7199" y="10800"/>
                      </a:cubicBezTo>
                      <a:cubicBezTo>
                        <a:pt x="7199" y="8811"/>
                        <a:pt x="8811" y="7199"/>
                        <a:pt x="10800" y="7199"/>
                      </a:cubicBezTo>
                      <a:cubicBezTo>
                        <a:pt x="12788" y="7199"/>
                        <a:pt x="14401" y="8811"/>
                        <a:pt x="14401" y="10800"/>
                      </a:cubicBezTo>
                      <a:cubicBezTo>
                        <a:pt x="14401" y="10805"/>
                        <a:pt x="14400" y="10810"/>
                        <a:pt x="14400" y="10815"/>
                      </a:cubicBezTo>
                      <a:lnTo>
                        <a:pt x="21599" y="10847"/>
                      </a:lnTo>
                      <a:cubicBezTo>
                        <a:pt x="21599" y="10831"/>
                        <a:pt x="21600" y="10815"/>
                        <a:pt x="21600" y="10800"/>
                      </a:cubicBezTo>
                      <a:cubicBezTo>
                        <a:pt x="21600" y="4835"/>
                        <a:pt x="16764" y="0"/>
                        <a:pt x="10800" y="0"/>
                      </a:cubicBezTo>
                      <a:cubicBezTo>
                        <a:pt x="4835" y="0"/>
                        <a:pt x="0" y="4835"/>
                        <a:pt x="0" y="10800"/>
                      </a:cubicBezTo>
                      <a:cubicBezTo>
                        <a:pt x="-1" y="10815"/>
                        <a:pt x="0" y="10831"/>
                        <a:pt x="0" y="10847"/>
                      </a:cubicBezTo>
                      <a:close/>
                    </a:path>
                  </a:pathLst>
                </a:custGeom>
                <a:grpFill/>
                <a:ln w="9525">
                  <a:noFill/>
                  <a:miter lim="800000"/>
                  <a:headEnd/>
                  <a:tailEnd/>
                </a:ln>
              </p:spPr>
              <p:txBody>
                <a:bodyPr wrap="none" anchor="ctr"/>
                <a:lstStyle/>
                <a:p>
                  <a:endParaRPr lang="en-US" dirty="0"/>
                </a:p>
              </p:txBody>
            </p:sp>
            <p:sp>
              <p:nvSpPr>
                <p:cNvPr id="36" name="AutoShape 18"/>
                <p:cNvSpPr>
                  <a:spLocks noChangeArrowheads="1"/>
                </p:cNvSpPr>
                <p:nvPr/>
              </p:nvSpPr>
              <p:spPr bwMode="auto">
                <a:xfrm flipH="1">
                  <a:off x="4116" y="1582"/>
                  <a:ext cx="482" cy="576"/>
                </a:xfrm>
                <a:prstGeom prst="rightArrow">
                  <a:avLst>
                    <a:gd name="adj1" fmla="val 75009"/>
                    <a:gd name="adj2" fmla="val 88593"/>
                  </a:avLst>
                </a:prstGeom>
                <a:grpFill/>
                <a:ln w="9525">
                  <a:noFill/>
                  <a:miter lim="800000"/>
                  <a:headEnd/>
                  <a:tailEnd/>
                </a:ln>
              </p:spPr>
              <p:txBody>
                <a:bodyPr wrap="none" anchor="ctr"/>
                <a:lstStyle/>
                <a:p>
                  <a:endParaRPr lang="en-US" dirty="0"/>
                </a:p>
              </p:txBody>
            </p:sp>
          </p:grpSp>
          <p:sp>
            <p:nvSpPr>
              <p:cNvPr id="24" name="AutoShape 19"/>
              <p:cNvSpPr>
                <a:spLocks noChangeArrowheads="1"/>
              </p:cNvSpPr>
              <p:nvPr/>
            </p:nvSpPr>
            <p:spPr bwMode="auto">
              <a:xfrm>
                <a:off x="1768475" y="4298950"/>
                <a:ext cx="2366963" cy="863600"/>
              </a:xfrm>
              <a:prstGeom prst="notchedRightArrow">
                <a:avLst>
                  <a:gd name="adj1" fmla="val 75000"/>
                  <a:gd name="adj2" fmla="val 82415"/>
                </a:avLst>
              </a:prstGeom>
              <a:grpFill/>
              <a:ln w="9525">
                <a:noFill/>
                <a:miter lim="800000"/>
                <a:headEnd/>
                <a:tailEnd/>
              </a:ln>
            </p:spPr>
            <p:txBody>
              <a:bodyPr wrap="none" anchor="ctr"/>
              <a:lstStyle/>
              <a:p>
                <a:r>
                  <a:rPr lang="en-US" sz="2000" b="1" dirty="0">
                    <a:solidFill>
                      <a:srgbClr val="000066"/>
                    </a:solidFill>
                  </a:rPr>
                  <a:t> </a:t>
                </a:r>
                <a:r>
                  <a:rPr lang="en-US" sz="2000" b="1" dirty="0">
                    <a:solidFill>
                      <a:srgbClr val="002F80"/>
                    </a:solidFill>
                  </a:rPr>
                  <a:t>Formulation</a:t>
                </a:r>
              </a:p>
              <a:p>
                <a:r>
                  <a:rPr lang="en-US" sz="2000" b="1" dirty="0">
                    <a:solidFill>
                      <a:srgbClr val="002F80"/>
                    </a:solidFill>
                  </a:rPr>
                  <a:t>of Projects</a:t>
                </a:r>
              </a:p>
            </p:txBody>
          </p:sp>
          <p:sp>
            <p:nvSpPr>
              <p:cNvPr id="25" name="AutoShape 20"/>
              <p:cNvSpPr>
                <a:spLocks noChangeArrowheads="1"/>
              </p:cNvSpPr>
              <p:nvPr/>
            </p:nvSpPr>
            <p:spPr bwMode="auto">
              <a:xfrm>
                <a:off x="3649663" y="4298950"/>
                <a:ext cx="1846262" cy="863600"/>
              </a:xfrm>
              <a:prstGeom prst="notchedRightArrow">
                <a:avLst>
                  <a:gd name="adj1" fmla="val 75000"/>
                  <a:gd name="adj2" fmla="val 82051"/>
                </a:avLst>
              </a:prstGeom>
              <a:grpFill/>
              <a:ln w="9525">
                <a:noFill/>
                <a:miter lim="800000"/>
                <a:headEnd/>
                <a:tailEnd/>
              </a:ln>
            </p:spPr>
            <p:txBody>
              <a:bodyPr wrap="none" anchor="ctr"/>
              <a:lstStyle/>
              <a:p>
                <a:r>
                  <a:rPr lang="en-US" sz="2000" b="1" dirty="0">
                    <a:solidFill>
                      <a:srgbClr val="002F80"/>
                    </a:solidFill>
                  </a:rPr>
                  <a:t>Project</a:t>
                </a:r>
              </a:p>
              <a:p>
                <a:r>
                  <a:rPr lang="en-US" sz="2000" b="1" dirty="0">
                    <a:solidFill>
                      <a:srgbClr val="002F80"/>
                    </a:solidFill>
                  </a:rPr>
                  <a:t>Review</a:t>
                </a:r>
              </a:p>
            </p:txBody>
          </p:sp>
          <p:grpSp>
            <p:nvGrpSpPr>
              <p:cNvPr id="26" name="Group 21"/>
              <p:cNvGrpSpPr>
                <a:grpSpLocks/>
              </p:cNvGrpSpPr>
              <p:nvPr/>
            </p:nvGrpSpPr>
            <p:grpSpPr bwMode="auto">
              <a:xfrm>
                <a:off x="6046788" y="4406900"/>
                <a:ext cx="2130425" cy="2051050"/>
                <a:chOff x="3904" y="790"/>
                <a:chExt cx="1296" cy="1368"/>
              </a:xfrm>
              <a:grpFill/>
            </p:grpSpPr>
            <p:sp>
              <p:nvSpPr>
                <p:cNvPr id="31" name="AutoShape 22"/>
                <p:cNvSpPr>
                  <a:spLocks noChangeArrowheads="1"/>
                </p:cNvSpPr>
                <p:nvPr/>
              </p:nvSpPr>
              <p:spPr bwMode="auto">
                <a:xfrm>
                  <a:off x="4224" y="790"/>
                  <a:ext cx="670" cy="432"/>
                </a:xfrm>
                <a:prstGeom prst="chevron">
                  <a:avLst>
                    <a:gd name="adj" fmla="val 75234"/>
                  </a:avLst>
                </a:prstGeom>
                <a:grpFill/>
                <a:ln w="9525">
                  <a:noFill/>
                  <a:miter lim="800000"/>
                  <a:headEnd/>
                  <a:tailEnd/>
                </a:ln>
              </p:spPr>
              <p:txBody>
                <a:bodyPr wrap="none" anchor="ctr"/>
                <a:lstStyle/>
                <a:p>
                  <a:endParaRPr lang="en-US" dirty="0"/>
                </a:p>
              </p:txBody>
            </p:sp>
            <p:sp>
              <p:nvSpPr>
                <p:cNvPr id="32" name="AutoShape 23"/>
                <p:cNvSpPr>
                  <a:spLocks noChangeArrowheads="1"/>
                </p:cNvSpPr>
                <p:nvPr/>
              </p:nvSpPr>
              <p:spPr bwMode="auto">
                <a:xfrm rot="5400000">
                  <a:off x="3904" y="790"/>
                  <a:ext cx="1296" cy="12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67 h 21600"/>
                  </a:gdLst>
                  <a:ahLst/>
                  <a:cxnLst>
                    <a:cxn ang="T8">
                      <a:pos x="T0" y="T1"/>
                    </a:cxn>
                    <a:cxn ang="T9">
                      <a:pos x="T2" y="T3"/>
                    </a:cxn>
                    <a:cxn ang="T10">
                      <a:pos x="T4" y="T5"/>
                    </a:cxn>
                    <a:cxn ang="T11">
                      <a:pos x="T6" y="T7"/>
                    </a:cxn>
                  </a:cxnLst>
                  <a:rect l="T12" t="T13" r="T14" b="T15"/>
                  <a:pathLst>
                    <a:path w="21600" h="21600">
                      <a:moveTo>
                        <a:pt x="7199" y="10815"/>
                      </a:moveTo>
                      <a:cubicBezTo>
                        <a:pt x="7199" y="10810"/>
                        <a:pt x="7199" y="10805"/>
                        <a:pt x="7199" y="10800"/>
                      </a:cubicBezTo>
                      <a:cubicBezTo>
                        <a:pt x="7199" y="8811"/>
                        <a:pt x="8811" y="7199"/>
                        <a:pt x="10800" y="7199"/>
                      </a:cubicBezTo>
                      <a:cubicBezTo>
                        <a:pt x="12788" y="7199"/>
                        <a:pt x="14401" y="8811"/>
                        <a:pt x="14401" y="10800"/>
                      </a:cubicBezTo>
                      <a:cubicBezTo>
                        <a:pt x="14401" y="10805"/>
                        <a:pt x="14400" y="10810"/>
                        <a:pt x="14400" y="10815"/>
                      </a:cubicBezTo>
                      <a:lnTo>
                        <a:pt x="21599" y="10847"/>
                      </a:lnTo>
                      <a:cubicBezTo>
                        <a:pt x="21599" y="10831"/>
                        <a:pt x="21600" y="10815"/>
                        <a:pt x="21600" y="10800"/>
                      </a:cubicBezTo>
                      <a:cubicBezTo>
                        <a:pt x="21600" y="4835"/>
                        <a:pt x="16764" y="0"/>
                        <a:pt x="10800" y="0"/>
                      </a:cubicBezTo>
                      <a:cubicBezTo>
                        <a:pt x="4835" y="0"/>
                        <a:pt x="0" y="4835"/>
                        <a:pt x="0" y="10800"/>
                      </a:cubicBezTo>
                      <a:cubicBezTo>
                        <a:pt x="-1" y="10815"/>
                        <a:pt x="0" y="10831"/>
                        <a:pt x="0" y="10847"/>
                      </a:cubicBezTo>
                      <a:close/>
                    </a:path>
                  </a:pathLst>
                </a:custGeom>
                <a:grpFill/>
                <a:ln w="9525">
                  <a:noFill/>
                  <a:miter lim="800000"/>
                  <a:headEnd/>
                  <a:tailEnd/>
                </a:ln>
              </p:spPr>
              <p:txBody>
                <a:bodyPr wrap="none" anchor="ctr"/>
                <a:lstStyle/>
                <a:p>
                  <a:endParaRPr lang="en-US" dirty="0"/>
                </a:p>
              </p:txBody>
            </p:sp>
            <p:sp>
              <p:nvSpPr>
                <p:cNvPr id="33" name="AutoShape 24"/>
                <p:cNvSpPr>
                  <a:spLocks noChangeArrowheads="1"/>
                </p:cNvSpPr>
                <p:nvPr/>
              </p:nvSpPr>
              <p:spPr bwMode="auto">
                <a:xfrm flipH="1">
                  <a:off x="4116" y="1582"/>
                  <a:ext cx="482" cy="576"/>
                </a:xfrm>
                <a:prstGeom prst="rightArrow">
                  <a:avLst>
                    <a:gd name="adj1" fmla="val 75009"/>
                    <a:gd name="adj2" fmla="val 88593"/>
                  </a:avLst>
                </a:prstGeom>
                <a:grpFill/>
                <a:ln w="9525">
                  <a:noFill/>
                  <a:miter lim="800000"/>
                  <a:headEnd/>
                  <a:tailEnd/>
                </a:ln>
              </p:spPr>
              <p:txBody>
                <a:bodyPr wrap="none" anchor="ctr"/>
                <a:lstStyle/>
                <a:p>
                  <a:endParaRPr lang="en-US" dirty="0"/>
                </a:p>
              </p:txBody>
            </p:sp>
          </p:grpSp>
          <p:sp>
            <p:nvSpPr>
              <p:cNvPr id="27" name="AutoShape 25"/>
              <p:cNvSpPr>
                <a:spLocks noChangeArrowheads="1"/>
              </p:cNvSpPr>
              <p:nvPr/>
            </p:nvSpPr>
            <p:spPr bwMode="auto">
              <a:xfrm flipH="1">
                <a:off x="3197225" y="5594350"/>
                <a:ext cx="2057400" cy="863600"/>
              </a:xfrm>
              <a:prstGeom prst="notchedRightArrow">
                <a:avLst>
                  <a:gd name="adj1" fmla="val 75000"/>
                  <a:gd name="adj2" fmla="val 81980"/>
                </a:avLst>
              </a:prstGeom>
              <a:grpFill/>
              <a:ln w="9525">
                <a:noFill/>
                <a:miter lim="800000"/>
                <a:headEnd/>
                <a:tailEnd/>
              </a:ln>
            </p:spPr>
            <p:txBody>
              <a:bodyPr wrap="none" anchor="ctr"/>
              <a:lstStyle/>
              <a:p>
                <a:r>
                  <a:rPr lang="en-US" sz="2000" b="1" dirty="0" smtClean="0">
                    <a:solidFill>
                      <a:srgbClr val="002F80"/>
                    </a:solidFill>
                  </a:rPr>
                  <a:t>Recipient</a:t>
                </a:r>
                <a:r>
                  <a:rPr lang="en-US" sz="1600" b="1" dirty="0" smtClean="0">
                    <a:solidFill>
                      <a:srgbClr val="002F80"/>
                    </a:solidFill>
                  </a:rPr>
                  <a:t>   </a:t>
                </a:r>
                <a:endParaRPr lang="en-US" sz="1600" b="1" dirty="0">
                  <a:solidFill>
                    <a:srgbClr val="002F80"/>
                  </a:solidFill>
                </a:endParaRPr>
              </a:p>
            </p:txBody>
          </p:sp>
          <p:sp>
            <p:nvSpPr>
              <p:cNvPr id="28" name="AutoShape 26"/>
              <p:cNvSpPr>
                <a:spLocks noChangeArrowheads="1"/>
              </p:cNvSpPr>
              <p:nvPr/>
            </p:nvSpPr>
            <p:spPr bwMode="auto">
              <a:xfrm>
                <a:off x="5006975" y="4298950"/>
                <a:ext cx="2052638" cy="863600"/>
              </a:xfrm>
              <a:prstGeom prst="notchedRightArrow">
                <a:avLst>
                  <a:gd name="adj1" fmla="val 75343"/>
                  <a:gd name="adj2" fmla="val 82463"/>
                </a:avLst>
              </a:prstGeom>
              <a:grpFill/>
              <a:ln w="9525">
                <a:noFill/>
                <a:miter lim="800000"/>
                <a:headEnd/>
                <a:tailEnd/>
              </a:ln>
            </p:spPr>
            <p:txBody>
              <a:bodyPr wrap="none" anchor="ctr"/>
              <a:lstStyle/>
              <a:p>
                <a:r>
                  <a:rPr lang="en-US" sz="2000" b="1" dirty="0">
                    <a:solidFill>
                      <a:srgbClr val="002F80"/>
                    </a:solidFill>
                  </a:rPr>
                  <a:t>   Approval</a:t>
                </a:r>
              </a:p>
            </p:txBody>
          </p:sp>
          <p:sp>
            <p:nvSpPr>
              <p:cNvPr id="29" name="AutoShape 27"/>
              <p:cNvSpPr>
                <a:spLocks noChangeArrowheads="1"/>
              </p:cNvSpPr>
              <p:nvPr/>
            </p:nvSpPr>
            <p:spPr bwMode="auto">
              <a:xfrm flipH="1">
                <a:off x="4810125" y="5594350"/>
                <a:ext cx="2071688" cy="863600"/>
              </a:xfrm>
              <a:prstGeom prst="notchedRightArrow">
                <a:avLst>
                  <a:gd name="adj1" fmla="val 75009"/>
                  <a:gd name="adj2" fmla="val 82440"/>
                </a:avLst>
              </a:prstGeom>
              <a:grpFill/>
              <a:ln w="9525">
                <a:noFill/>
                <a:miter lim="800000"/>
                <a:headEnd/>
                <a:tailEnd/>
              </a:ln>
            </p:spPr>
            <p:txBody>
              <a:bodyPr wrap="none" anchor="ctr"/>
              <a:lstStyle/>
              <a:p>
                <a:r>
                  <a:rPr lang="en-US" sz="2000" b="1" dirty="0">
                    <a:solidFill>
                      <a:srgbClr val="002F80"/>
                    </a:solidFill>
                  </a:rPr>
                  <a:t>Funding</a:t>
                </a:r>
                <a:r>
                  <a:rPr lang="en-US" sz="2000" b="1" dirty="0">
                    <a:solidFill>
                      <a:srgbClr val="000066"/>
                    </a:solidFill>
                  </a:rPr>
                  <a:t>  </a:t>
                </a:r>
              </a:p>
            </p:txBody>
          </p:sp>
          <p:sp>
            <p:nvSpPr>
              <p:cNvPr id="30" name="Text Box 28"/>
              <p:cNvSpPr txBox="1">
                <a:spLocks noChangeArrowheads="1"/>
              </p:cNvSpPr>
              <p:nvPr/>
            </p:nvSpPr>
            <p:spPr bwMode="auto">
              <a:xfrm>
                <a:off x="1292225" y="5770563"/>
                <a:ext cx="1954213" cy="461963"/>
              </a:xfrm>
              <a:prstGeom prst="rect">
                <a:avLst/>
              </a:prstGeom>
              <a:grpFill/>
              <a:ln w="9525">
                <a:noFill/>
                <a:miter lim="800000"/>
                <a:headEnd/>
                <a:tailEnd/>
              </a:ln>
            </p:spPr>
            <p:txBody>
              <a:bodyPr>
                <a:spAutoFit/>
              </a:bodyPr>
              <a:lstStyle/>
              <a:p>
                <a:pPr algn="l"/>
                <a:r>
                  <a:rPr lang="en-US" sz="2400" b="1" dirty="0" smtClean="0">
                    <a:solidFill>
                      <a:srgbClr val="002F80"/>
                    </a:solidFill>
                  </a:rPr>
                  <a:t>Subrecipient</a:t>
                </a:r>
                <a:endParaRPr lang="en-US" sz="2800" dirty="0">
                  <a:solidFill>
                    <a:srgbClr val="002F80"/>
                  </a:solidFill>
                </a:endParaRPr>
              </a:p>
            </p:txBody>
          </p:sp>
        </p:grpSp>
        <p:sp>
          <p:nvSpPr>
            <p:cNvPr id="11" name="AutoShape 5"/>
            <p:cNvSpPr>
              <a:spLocks noChangeArrowheads="1"/>
            </p:cNvSpPr>
            <p:nvPr/>
          </p:nvSpPr>
          <p:spPr bwMode="auto">
            <a:xfrm>
              <a:off x="677862" y="762000"/>
              <a:ext cx="2446338" cy="1582738"/>
            </a:xfrm>
            <a:prstGeom prst="irregularSeal1">
              <a:avLst/>
            </a:prstGeom>
            <a:solidFill>
              <a:srgbClr val="FF0000"/>
            </a:solidFill>
            <a:ln w="12700">
              <a:noFill/>
              <a:miter lim="800000"/>
              <a:headEnd/>
              <a:tailEnd/>
            </a:ln>
          </p:spPr>
          <p:txBody>
            <a:bodyPr wrap="none" anchor="ctr"/>
            <a:lstStyle/>
            <a:p>
              <a:pPr algn="ctr"/>
              <a:r>
                <a:rPr lang="en-US" sz="2000" b="1" dirty="0">
                  <a:solidFill>
                    <a:schemeClr val="bg2">
                      <a:lumMod val="10000"/>
                    </a:schemeClr>
                  </a:solidFill>
                </a:rPr>
                <a:t>Disaster</a:t>
              </a:r>
            </a:p>
            <a:p>
              <a:pPr algn="ctr"/>
              <a:r>
                <a:rPr lang="en-US" sz="2000" b="1" dirty="0">
                  <a:solidFill>
                    <a:schemeClr val="bg2">
                      <a:lumMod val="10000"/>
                    </a:schemeClr>
                  </a:solidFill>
                </a:rPr>
                <a:t>Event</a:t>
              </a:r>
            </a:p>
          </p:txBody>
        </p:sp>
      </p:grpSp>
      <p:sp>
        <p:nvSpPr>
          <p:cNvPr id="40" name="TextBox 39"/>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The Public Assistance Grant Process</a:t>
            </a:r>
            <a:endParaRPr lang="en-US" sz="3200" u="sng" dirty="0">
              <a:solidFill>
                <a:schemeClr val="bg1"/>
              </a:solidFill>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71600" cy="1375317"/>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Work</a:t>
            </a:r>
            <a:endParaRPr lang="en-US" sz="3200" u="sng" dirty="0">
              <a:solidFill>
                <a:schemeClr val="bg1"/>
              </a:solidFill>
            </a:endParaRPr>
          </a:p>
        </p:txBody>
      </p:sp>
      <p:sp>
        <p:nvSpPr>
          <p:cNvPr id="8" name="TextBox 7"/>
          <p:cNvSpPr txBox="1"/>
          <p:nvPr/>
        </p:nvSpPr>
        <p:spPr>
          <a:xfrm>
            <a:off x="207895" y="1334697"/>
            <a:ext cx="8872859" cy="1477328"/>
          </a:xfrm>
          <a:prstGeom prst="rect">
            <a:avLst/>
          </a:prstGeom>
          <a:noFill/>
        </p:spPr>
        <p:txBody>
          <a:bodyPr wrap="square" rtlCol="0">
            <a:spAutoFit/>
          </a:bodyPr>
          <a:lstStyle/>
          <a:p>
            <a:r>
              <a:rPr lang="en-US" b="1" u="sng" dirty="0" smtClean="0">
                <a:solidFill>
                  <a:srgbClr val="FF0000"/>
                </a:solidFill>
              </a:rPr>
              <a:t>Permanent Relocation</a:t>
            </a:r>
            <a:r>
              <a:rPr lang="en-US" b="1" dirty="0" smtClean="0"/>
              <a:t>: FEMA will provide assistance for relocation project costs if regulations require the damaged facility to be relocated, or if the damaged facility is subject to repetitive heavy damage because of its location. </a:t>
            </a:r>
            <a:r>
              <a:rPr lang="en-US" b="1" i="1" dirty="0" smtClean="0">
                <a:solidFill>
                  <a:schemeClr val="accent2"/>
                </a:solidFill>
              </a:rPr>
              <a:t>FEMA will only provide relocation assistance if it is cost effective and not barred by any other FEMA regulation or policies. </a:t>
            </a:r>
            <a:r>
              <a:rPr lang="en-US" b="1" dirty="0" smtClean="0"/>
              <a:t>Eligible costs for relocation projects include:</a:t>
            </a:r>
            <a:endParaRPr lang="en-US" b="1" i="1" dirty="0" smtClean="0">
              <a:solidFill>
                <a:srgbClr val="FF0000"/>
              </a:solidFill>
            </a:endParaRPr>
          </a:p>
        </p:txBody>
      </p:sp>
      <p:sp>
        <p:nvSpPr>
          <p:cNvPr id="9" name="Rectangle 8"/>
          <p:cNvSpPr/>
          <p:nvPr/>
        </p:nvSpPr>
        <p:spPr>
          <a:xfrm>
            <a:off x="1600200" y="2920130"/>
            <a:ext cx="4648200" cy="369332"/>
          </a:xfrm>
          <a:prstGeom prst="rect">
            <a:avLst/>
          </a:prstGeom>
        </p:spPr>
        <p:txBody>
          <a:bodyPr wrap="square">
            <a:spAutoFit/>
          </a:bodyPr>
          <a:lstStyle/>
          <a:p>
            <a:pPr>
              <a:buFont typeface="Wingdings" pitchFamily="2" charset="2"/>
              <a:buChar char="§"/>
            </a:pPr>
            <a:r>
              <a:rPr lang="en-US" sz="1600" dirty="0" smtClean="0"/>
              <a:t> </a:t>
            </a:r>
            <a:r>
              <a:rPr lang="en-US" dirty="0" smtClean="0"/>
              <a:t>Demolition and removal of the old facility</a:t>
            </a:r>
          </a:p>
        </p:txBody>
      </p:sp>
      <p:sp>
        <p:nvSpPr>
          <p:cNvPr id="10" name="Rectangle 9"/>
          <p:cNvSpPr/>
          <p:nvPr/>
        </p:nvSpPr>
        <p:spPr>
          <a:xfrm>
            <a:off x="1600200" y="3616438"/>
            <a:ext cx="2971800" cy="369332"/>
          </a:xfrm>
          <a:prstGeom prst="rect">
            <a:avLst/>
          </a:prstGeom>
        </p:spPr>
        <p:txBody>
          <a:bodyPr wrap="square">
            <a:spAutoFit/>
          </a:bodyPr>
          <a:lstStyle/>
          <a:p>
            <a:pPr>
              <a:buFont typeface="Wingdings" pitchFamily="2" charset="2"/>
              <a:buChar char="§"/>
            </a:pPr>
            <a:r>
              <a:rPr lang="en-US" sz="1600" dirty="0" smtClean="0"/>
              <a:t> </a:t>
            </a:r>
            <a:r>
              <a:rPr lang="en-US" dirty="0" smtClean="0"/>
              <a:t>Land acquisition</a:t>
            </a:r>
          </a:p>
        </p:txBody>
      </p:sp>
      <p:sp>
        <p:nvSpPr>
          <p:cNvPr id="11" name="Rectangle 10"/>
          <p:cNvSpPr/>
          <p:nvPr/>
        </p:nvSpPr>
        <p:spPr>
          <a:xfrm>
            <a:off x="1600200" y="4352812"/>
            <a:ext cx="7543800" cy="646331"/>
          </a:xfrm>
          <a:prstGeom prst="rect">
            <a:avLst/>
          </a:prstGeom>
        </p:spPr>
        <p:txBody>
          <a:bodyPr wrap="square">
            <a:spAutoFit/>
          </a:bodyPr>
          <a:lstStyle/>
          <a:p>
            <a:pPr>
              <a:buFont typeface="Wingdings" pitchFamily="2" charset="2"/>
              <a:buChar char="§"/>
            </a:pPr>
            <a:r>
              <a:rPr lang="en-US" sz="1600" dirty="0" smtClean="0"/>
              <a:t> </a:t>
            </a:r>
            <a:r>
              <a:rPr lang="en-US" dirty="0" smtClean="0"/>
              <a:t>Construction of the new facility, including compliance with environmental                requirements</a:t>
            </a:r>
          </a:p>
        </p:txBody>
      </p:sp>
      <p:sp>
        <p:nvSpPr>
          <p:cNvPr id="12" name="Rectangle 11"/>
          <p:cNvSpPr/>
          <p:nvPr/>
        </p:nvSpPr>
        <p:spPr>
          <a:xfrm>
            <a:off x="1600200" y="5215354"/>
            <a:ext cx="7425058" cy="369332"/>
          </a:xfrm>
          <a:prstGeom prst="rect">
            <a:avLst/>
          </a:prstGeom>
        </p:spPr>
        <p:txBody>
          <a:bodyPr wrap="square">
            <a:spAutoFit/>
          </a:bodyPr>
          <a:lstStyle/>
          <a:p>
            <a:pPr>
              <a:buFont typeface="Wingdings" pitchFamily="2" charset="2"/>
              <a:buChar char="§"/>
            </a:pPr>
            <a:r>
              <a:rPr lang="en-US" sz="1600" dirty="0" smtClean="0"/>
              <a:t> </a:t>
            </a:r>
            <a:r>
              <a:rPr lang="en-US" dirty="0" smtClean="0"/>
              <a:t>Construction of ancillary facilities, such as roads and utilities</a:t>
            </a:r>
          </a:p>
        </p:txBody>
      </p:sp>
    </p:spTree>
    <p:extLst>
      <p:ext uri="{BB962C8B-B14F-4D97-AF65-F5344CB8AC3E}">
        <p14:creationId xmlns:p14="http://schemas.microsoft.com/office/powerpoint/2010/main" val="1451874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1987046179"/>
              </p:ext>
            </p:extLst>
          </p:nvPr>
        </p:nvGraphicFramePr>
        <p:xfrm>
          <a:off x="1447800" y="3148941"/>
          <a:ext cx="5715000" cy="3079496"/>
        </p:xfrm>
        <a:graphic>
          <a:graphicData uri="http://schemas.openxmlformats.org/drawingml/2006/table">
            <a:tbl>
              <a:tblPr firstRow="1" bandRow="1"/>
              <a:tblGrid>
                <a:gridCol w="1908452">
                  <a:extLst>
                    <a:ext uri="{9D8B030D-6E8A-4147-A177-3AD203B41FA5}">
                      <a16:colId xmlns:a16="http://schemas.microsoft.com/office/drawing/2014/main" val="3173538696"/>
                    </a:ext>
                  </a:extLst>
                </a:gridCol>
                <a:gridCol w="3806548">
                  <a:extLst>
                    <a:ext uri="{9D8B030D-6E8A-4147-A177-3AD203B41FA5}">
                      <a16:colId xmlns:a16="http://schemas.microsoft.com/office/drawing/2014/main" val="3701854506"/>
                    </a:ext>
                  </a:extLst>
                </a:gridCol>
              </a:tblGrid>
              <a:tr h="230227">
                <a:tc>
                  <a:txBody>
                    <a:bodyPr/>
                    <a:lstStyle/>
                    <a:p>
                      <a:pPr marL="0" marR="0" algn="ctr">
                        <a:lnSpc>
                          <a:spcPct val="107000"/>
                        </a:lnSpc>
                        <a:spcBef>
                          <a:spcPts val="0"/>
                        </a:spcBef>
                        <a:spcAft>
                          <a:spcPts val="0"/>
                        </a:spcAft>
                      </a:pPr>
                      <a:r>
                        <a:rPr lang="en-US" sz="18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Category of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8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440495370"/>
                  </a:ext>
                </a:extLst>
              </a:tr>
              <a:tr h="344404">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Debris Removal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0D8E8"/>
                    </a:solidFill>
                  </a:tcPr>
                </a:tc>
                <a:extLst>
                  <a:ext uri="{0D108BD9-81ED-4DB2-BD59-A6C34878D82A}">
                    <a16:rowId xmlns:a16="http://schemas.microsoft.com/office/drawing/2014/main" val="528965244"/>
                  </a:ext>
                </a:extLst>
              </a:tr>
              <a:tr h="353484">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Emergency Protective Measures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E9EDF4"/>
                    </a:solidFill>
                  </a:tcPr>
                </a:tc>
                <a:extLst>
                  <a:ext uri="{0D108BD9-81ED-4DB2-BD59-A6C34878D82A}">
                    <a16:rowId xmlns:a16="http://schemas.microsoft.com/office/drawing/2014/main" val="3086730475"/>
                  </a:ext>
                </a:extLst>
              </a:tr>
              <a:tr h="362564">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ED7D3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Roads and Bridges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ED7D3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0D8E8"/>
                    </a:solidFill>
                  </a:tcPr>
                </a:tc>
                <a:extLst>
                  <a:ext uri="{0D108BD9-81ED-4DB2-BD59-A6C34878D82A}">
                    <a16:rowId xmlns:a16="http://schemas.microsoft.com/office/drawing/2014/main" val="1266298101"/>
                  </a:ext>
                </a:extLst>
              </a:tr>
              <a:tr h="363770">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Water Control Facilities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2419988489"/>
                  </a:ext>
                </a:extLst>
              </a:tr>
              <a:tr h="372850">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Buildings and Equipment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0D8E8"/>
                    </a:solidFill>
                  </a:tcPr>
                </a:tc>
                <a:extLst>
                  <a:ext uri="{0D108BD9-81ED-4DB2-BD59-A6C34878D82A}">
                    <a16:rowId xmlns:a16="http://schemas.microsoft.com/office/drawing/2014/main" val="3878822351"/>
                  </a:ext>
                </a:extLst>
              </a:tr>
              <a:tr h="312674">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Utilities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1378251358"/>
                  </a:ext>
                </a:extLst>
              </a:tr>
              <a:tr h="361505">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Parks, Recreational, and 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0D8E8"/>
                    </a:solidFill>
                  </a:tcPr>
                </a:tc>
                <a:extLst>
                  <a:ext uri="{0D108BD9-81ED-4DB2-BD59-A6C34878D82A}">
                    <a16:rowId xmlns:a16="http://schemas.microsoft.com/office/drawing/2014/main" val="377448559"/>
                  </a:ext>
                </a:extLst>
              </a:tr>
            </a:tbl>
          </a:graphicData>
        </a:graphic>
      </p:graphicFrame>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a:effectLst>
            <a:outerShdw blurRad="50800" dist="38100" dir="2700000" algn="tl" rotWithShape="0">
              <a:prstClr val="black">
                <a:alpha val="40000"/>
              </a:prstClr>
            </a:outerShdw>
          </a:effectLst>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Types and Categories of Work </a:t>
            </a:r>
            <a:endParaRPr lang="en-US" sz="3200" u="sng" dirty="0">
              <a:solidFill>
                <a:schemeClr val="bg1"/>
              </a:solidFill>
            </a:endParaRPr>
          </a:p>
        </p:txBody>
      </p:sp>
      <p:sp>
        <p:nvSpPr>
          <p:cNvPr id="11" name="TextBox 10"/>
          <p:cNvSpPr txBox="1"/>
          <p:nvPr/>
        </p:nvSpPr>
        <p:spPr>
          <a:xfrm>
            <a:off x="381000" y="762000"/>
            <a:ext cx="8458200" cy="1323439"/>
          </a:xfrm>
          <a:prstGeom prst="rect">
            <a:avLst/>
          </a:prstGeom>
          <a:noFill/>
        </p:spPr>
        <p:txBody>
          <a:bodyPr wrap="square" rtlCol="0">
            <a:spAutoFit/>
          </a:bodyPr>
          <a:lstStyle/>
          <a:p>
            <a:r>
              <a:rPr lang="en-US" sz="1600" b="1" u="sng" dirty="0" smtClean="0"/>
              <a:t>Temporary/Emergency Work:</a:t>
            </a:r>
            <a:r>
              <a:rPr lang="en-US" sz="1600" b="1" dirty="0" smtClean="0"/>
              <a:t> </a:t>
            </a:r>
            <a:r>
              <a:rPr lang="en-US" sz="1600" dirty="0" smtClean="0"/>
              <a:t>work performed to reduce or eliminate an immediate threat to life, protect health and safety, and to protect improved property that is threatened in a significant way as a result of the disaster. </a:t>
            </a:r>
            <a:r>
              <a:rPr lang="en-US" sz="1600" b="1" dirty="0" smtClean="0"/>
              <a:t>From the declaration date, Applicants have 6 months to complete Category A and B work (can be extended an additional 6 months beyond this point if a request is submitted to the State.)</a:t>
            </a:r>
            <a:endParaRPr lang="en-US" sz="1600" b="1" u="sng" dirty="0"/>
          </a:p>
        </p:txBody>
      </p:sp>
      <p:sp>
        <p:nvSpPr>
          <p:cNvPr id="13" name="TextBox 12"/>
          <p:cNvSpPr txBox="1"/>
          <p:nvPr/>
        </p:nvSpPr>
        <p:spPr>
          <a:xfrm>
            <a:off x="381000" y="2026873"/>
            <a:ext cx="8382000" cy="1077218"/>
          </a:xfrm>
          <a:prstGeom prst="rect">
            <a:avLst/>
          </a:prstGeom>
          <a:noFill/>
        </p:spPr>
        <p:txBody>
          <a:bodyPr wrap="square" rtlCol="0">
            <a:spAutoFit/>
          </a:bodyPr>
          <a:lstStyle/>
          <a:p>
            <a:r>
              <a:rPr lang="en-US" sz="1600" b="1" u="sng" dirty="0" smtClean="0"/>
              <a:t>Permanent Work:</a:t>
            </a:r>
            <a:r>
              <a:rPr lang="en-US" sz="1600" b="1" dirty="0" smtClean="0"/>
              <a:t> </a:t>
            </a:r>
            <a:r>
              <a:rPr lang="en-US" sz="1600" dirty="0" smtClean="0"/>
              <a:t>work required to restore a damaged facility, through repair or restoration, to its pre-disaster design, function, and capacity in accordance with applicable codes or standards. </a:t>
            </a:r>
            <a:r>
              <a:rPr lang="en-US" sz="1600" b="1" dirty="0" smtClean="0"/>
              <a:t>From the declaration date, Applicants have 18 months to complete Category C-G work (can be extended an additional 30 months or beyond if a extension request is submitted to the State.)</a:t>
            </a:r>
            <a:endParaRPr lang="en-US" sz="1600" b="1" u="sng"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14400" y="2677180"/>
            <a:ext cx="7391400" cy="769441"/>
          </a:xfrm>
          <a:prstGeom prst="rect">
            <a:avLst/>
          </a:prstGeom>
          <a:noFill/>
        </p:spPr>
        <p:txBody>
          <a:bodyPr wrap="square" rtlCol="0">
            <a:spAutoFit/>
          </a:bodyPr>
          <a:lstStyle/>
          <a:p>
            <a:pPr algn="ctr"/>
            <a:r>
              <a:rPr lang="en-US" sz="4400" dirty="0" smtClean="0"/>
              <a:t>Temporary/Emergency Work</a:t>
            </a:r>
            <a:endParaRPr lang="en-US" sz="4400" dirty="0"/>
          </a:p>
        </p:txBody>
      </p:sp>
      <p:sp>
        <p:nvSpPr>
          <p:cNvPr id="9" name="TextBox 8"/>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14400" y="2677180"/>
            <a:ext cx="7391400" cy="769441"/>
          </a:xfrm>
          <a:prstGeom prst="rect">
            <a:avLst/>
          </a:prstGeom>
          <a:noFill/>
        </p:spPr>
        <p:txBody>
          <a:bodyPr wrap="square" rtlCol="0">
            <a:spAutoFit/>
          </a:bodyPr>
          <a:lstStyle/>
          <a:p>
            <a:pPr algn="ctr"/>
            <a:r>
              <a:rPr lang="en-US" sz="4400" dirty="0" smtClean="0"/>
              <a:t>Category A: Debris Removal</a:t>
            </a:r>
            <a:endParaRPr lang="en-US" sz="4400" dirty="0"/>
          </a:p>
        </p:txBody>
      </p:sp>
      <p:sp>
        <p:nvSpPr>
          <p:cNvPr id="9" name="TextBox 8"/>
          <p:cNvSpPr txBox="1"/>
          <p:nvPr/>
        </p:nvSpPr>
        <p:spPr>
          <a:xfrm>
            <a:off x="762000" y="87088"/>
            <a:ext cx="7620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800439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52400" y="914400"/>
            <a:ext cx="8839200" cy="19812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87088"/>
            <a:ext cx="7620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0" name="TextBox 19"/>
          <p:cNvSpPr txBox="1"/>
          <p:nvPr/>
        </p:nvSpPr>
        <p:spPr>
          <a:xfrm>
            <a:off x="228600" y="3090446"/>
            <a:ext cx="5943600" cy="369332"/>
          </a:xfrm>
          <a:prstGeom prst="rect">
            <a:avLst/>
          </a:prstGeom>
          <a:noFill/>
        </p:spPr>
        <p:txBody>
          <a:bodyPr wrap="square" rtlCol="0">
            <a:spAutoFit/>
          </a:bodyPr>
          <a:lstStyle/>
          <a:p>
            <a:r>
              <a:rPr lang="en-US" b="1" u="sng" dirty="0" smtClean="0"/>
              <a:t>Category A - Debris Removal </a:t>
            </a:r>
            <a:endParaRPr lang="en-US" b="1" u="sng" dirty="0"/>
          </a:p>
        </p:txBody>
      </p:sp>
      <p:sp>
        <p:nvSpPr>
          <p:cNvPr id="21" name="TextBox 20"/>
          <p:cNvSpPr txBox="1"/>
          <p:nvPr/>
        </p:nvSpPr>
        <p:spPr>
          <a:xfrm>
            <a:off x="609600" y="3657600"/>
            <a:ext cx="8077200"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Removal of debris that resulted from a disaster is generally eligible under the PA Program if it:</a:t>
            </a:r>
          </a:p>
        </p:txBody>
      </p:sp>
      <p:pic>
        <p:nvPicPr>
          <p:cNvPr id="22" name="Picture 21" descr="http://www.umich.edu/~econdev/grouplending/rebuild_debris.jpg"/>
          <p:cNvPicPr>
            <a:picLocks noChangeAspect="1" noChangeArrowheads="1"/>
          </p:cNvPicPr>
          <p:nvPr/>
        </p:nvPicPr>
        <p:blipFill>
          <a:blip r:embed="rId3" cstate="print"/>
          <a:srcRect/>
          <a:stretch>
            <a:fillRect/>
          </a:stretch>
        </p:blipFill>
        <p:spPr bwMode="auto">
          <a:xfrm>
            <a:off x="228600" y="1044720"/>
            <a:ext cx="2554978" cy="1698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4" descr="http://www.apwa.net/Images/Publications/Reporter/Debris%20reduction%20and%20white%20goods%20So%20Miss.JPG">
            <a:hlinkClick r:id="rId4"/>
          </p:cNvPr>
          <p:cNvPicPr>
            <a:picLocks noChangeAspect="1" noChangeArrowheads="1"/>
          </p:cNvPicPr>
          <p:nvPr/>
        </p:nvPicPr>
        <p:blipFill>
          <a:blip r:embed="rId5" cstate="print"/>
          <a:srcRect/>
          <a:stretch>
            <a:fillRect/>
          </a:stretch>
        </p:blipFill>
        <p:spPr bwMode="auto">
          <a:xfrm>
            <a:off x="3200400" y="1034209"/>
            <a:ext cx="2590800" cy="1708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 descr="http://www.fema.gov/system/medias/15408/original/Wood_Chips_20449.jpg">
            <a:hlinkClick r:id="rId6"/>
          </p:cNvPr>
          <p:cNvPicPr>
            <a:picLocks noChangeAspect="1" noChangeArrowheads="1"/>
          </p:cNvPicPr>
          <p:nvPr/>
        </p:nvPicPr>
        <p:blipFill>
          <a:blip r:embed="rId7" cstate="print"/>
          <a:srcRect/>
          <a:stretch>
            <a:fillRect/>
          </a:stretch>
        </p:blipFill>
        <p:spPr bwMode="auto">
          <a:xfrm>
            <a:off x="6248400" y="1066800"/>
            <a:ext cx="25908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Rectangle 28"/>
          <p:cNvSpPr/>
          <p:nvPr/>
        </p:nvSpPr>
        <p:spPr>
          <a:xfrm>
            <a:off x="1143000" y="420118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Eliminates threats to lives, public health, and safety.</a:t>
            </a:r>
          </a:p>
        </p:txBody>
      </p:sp>
      <p:sp>
        <p:nvSpPr>
          <p:cNvPr id="30" name="Rectangle 29"/>
          <p:cNvSpPr/>
          <p:nvPr/>
        </p:nvSpPr>
        <p:spPr>
          <a:xfrm>
            <a:off x="1143000" y="4590991"/>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Eliminates an immediate threat of significant damage to improved public or private property.</a:t>
            </a:r>
          </a:p>
        </p:txBody>
      </p:sp>
      <p:sp>
        <p:nvSpPr>
          <p:cNvPr id="31" name="Rectangle 30"/>
          <p:cNvSpPr/>
          <p:nvPr/>
        </p:nvSpPr>
        <p:spPr>
          <a:xfrm>
            <a:off x="1143000" y="526798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Ensures the economic recovery of the affected community to the benefit of the community at large. </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0104" y="5404104"/>
            <a:ext cx="1367894" cy="13716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62000" y="87088"/>
            <a:ext cx="7620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1" name="TextBox 20"/>
          <p:cNvSpPr txBox="1"/>
          <p:nvPr/>
        </p:nvSpPr>
        <p:spPr>
          <a:xfrm>
            <a:off x="228600" y="1068109"/>
            <a:ext cx="5943600" cy="369332"/>
          </a:xfrm>
          <a:prstGeom prst="rect">
            <a:avLst/>
          </a:prstGeom>
          <a:noFill/>
        </p:spPr>
        <p:txBody>
          <a:bodyPr wrap="square" rtlCol="0">
            <a:spAutoFit/>
          </a:bodyPr>
          <a:lstStyle/>
          <a:p>
            <a:r>
              <a:rPr lang="en-US" b="1" u="sng" dirty="0" smtClean="0"/>
              <a:t>Category A - Debris Removal </a:t>
            </a:r>
            <a:endParaRPr lang="en-US" b="1" u="sng" dirty="0"/>
          </a:p>
        </p:txBody>
      </p:sp>
      <p:sp>
        <p:nvSpPr>
          <p:cNvPr id="22" name="TextBox 21"/>
          <p:cNvSpPr txBox="1"/>
          <p:nvPr/>
        </p:nvSpPr>
        <p:spPr>
          <a:xfrm>
            <a:off x="609600" y="1978223"/>
            <a:ext cx="8077200"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There are common types of debris that are generally eligible under the PA Program:</a:t>
            </a:r>
          </a:p>
        </p:txBody>
      </p:sp>
      <p:sp>
        <p:nvSpPr>
          <p:cNvPr id="23" name="Rectangle 22"/>
          <p:cNvSpPr/>
          <p:nvPr/>
        </p:nvSpPr>
        <p:spPr>
          <a:xfrm>
            <a:off x="1143000" y="274320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Vegetative (trees, sand, mud, silt, gravel)</a:t>
            </a:r>
          </a:p>
        </p:txBody>
      </p:sp>
      <p:sp>
        <p:nvSpPr>
          <p:cNvPr id="24" name="Rectangle 23"/>
          <p:cNvSpPr/>
          <p:nvPr/>
        </p:nvSpPr>
        <p:spPr>
          <a:xfrm>
            <a:off x="1143000" y="3273623"/>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Building Components (drywall, cinder blocks, rebar)</a:t>
            </a:r>
          </a:p>
        </p:txBody>
      </p:sp>
      <p:sp>
        <p:nvSpPr>
          <p:cNvPr id="25" name="Rectangle 24"/>
          <p:cNvSpPr/>
          <p:nvPr/>
        </p:nvSpPr>
        <p:spPr>
          <a:xfrm>
            <a:off x="1143000" y="381000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Household Goods (cleaning solutions and other chemical items)</a:t>
            </a:r>
          </a:p>
        </p:txBody>
      </p:sp>
      <p:sp>
        <p:nvSpPr>
          <p:cNvPr id="26" name="Rectangle 25"/>
          <p:cNvSpPr/>
          <p:nvPr/>
        </p:nvSpPr>
        <p:spPr>
          <a:xfrm>
            <a:off x="1143000" y="4340423"/>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White Goods (refrigerators, stoves, air conditioners)</a:t>
            </a:r>
          </a:p>
        </p:txBody>
      </p:sp>
      <p:sp>
        <p:nvSpPr>
          <p:cNvPr id="27" name="Rectangle 26"/>
          <p:cNvSpPr/>
          <p:nvPr/>
        </p:nvSpPr>
        <p:spPr>
          <a:xfrm>
            <a:off x="1143000" y="4873823"/>
            <a:ext cx="7696200" cy="646331"/>
          </a:xfrm>
          <a:prstGeom prst="rect">
            <a:avLst/>
          </a:prstGeom>
        </p:spPr>
        <p:txBody>
          <a:bodyPr wrap="square">
            <a:spAutoFit/>
          </a:bodyPr>
          <a:lstStyle/>
          <a:p>
            <a:pPr>
              <a:buFont typeface="Wingdings" pitchFamily="2" charset="2"/>
              <a:buChar char="§"/>
            </a:pPr>
            <a:r>
              <a:rPr lang="en-US" sz="1400" dirty="0" smtClean="0"/>
              <a:t> </a:t>
            </a:r>
            <a:r>
              <a:rPr lang="en-US" dirty="0" smtClean="0"/>
              <a:t>Disaster-related wreckage from emergency protective measures (eroded road material and asphalt)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62000" y="87088"/>
            <a:ext cx="7620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1" name="TextBox 20"/>
          <p:cNvSpPr txBox="1"/>
          <p:nvPr/>
        </p:nvSpPr>
        <p:spPr>
          <a:xfrm>
            <a:off x="228600" y="1066800"/>
            <a:ext cx="5943600" cy="369332"/>
          </a:xfrm>
          <a:prstGeom prst="rect">
            <a:avLst/>
          </a:prstGeom>
          <a:noFill/>
        </p:spPr>
        <p:txBody>
          <a:bodyPr wrap="square" rtlCol="0">
            <a:spAutoFit/>
          </a:bodyPr>
          <a:lstStyle/>
          <a:p>
            <a:r>
              <a:rPr lang="en-US" b="1" u="sng" dirty="0" smtClean="0"/>
              <a:t>Category A - Debris Removal </a:t>
            </a:r>
            <a:endParaRPr lang="en-US" b="1" u="sng" dirty="0"/>
          </a:p>
        </p:txBody>
      </p:sp>
      <p:sp>
        <p:nvSpPr>
          <p:cNvPr id="22" name="TextBox 21"/>
          <p:cNvSpPr txBox="1"/>
          <p:nvPr/>
        </p:nvSpPr>
        <p:spPr>
          <a:xfrm>
            <a:off x="609600" y="1749623"/>
            <a:ext cx="8077200"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When estimating the cost of debris removal, there are several factors to consider:</a:t>
            </a:r>
          </a:p>
        </p:txBody>
      </p:sp>
      <p:graphicFrame>
        <p:nvGraphicFramePr>
          <p:cNvPr id="16" name="Table 15"/>
          <p:cNvGraphicFramePr>
            <a:graphicFrameLocks noGrp="1"/>
          </p:cNvGraphicFramePr>
          <p:nvPr>
            <p:extLst>
              <p:ext uri="{D42A27DB-BD31-4B8C-83A1-F6EECF244321}">
                <p14:modId xmlns:p14="http://schemas.microsoft.com/office/powerpoint/2010/main" val="2088299428"/>
              </p:ext>
            </p:extLst>
          </p:nvPr>
        </p:nvGraphicFramePr>
        <p:xfrm>
          <a:off x="990600" y="2423160"/>
          <a:ext cx="7239001" cy="3326791"/>
        </p:xfrm>
        <a:graphic>
          <a:graphicData uri="http://schemas.openxmlformats.org/drawingml/2006/table">
            <a:tbl>
              <a:tblPr firstRow="1" bandRow="1">
                <a:tableStyleId>{69CF1AB2-1976-4502-BF36-3FF5EA218861}</a:tableStyleId>
              </a:tblPr>
              <a:tblGrid>
                <a:gridCol w="1357313">
                  <a:extLst>
                    <a:ext uri="{9D8B030D-6E8A-4147-A177-3AD203B41FA5}">
                      <a16:colId xmlns:a16="http://schemas.microsoft.com/office/drawing/2014/main" val="20000"/>
                    </a:ext>
                  </a:extLst>
                </a:gridCol>
                <a:gridCol w="5881688">
                  <a:extLst>
                    <a:ext uri="{9D8B030D-6E8A-4147-A177-3AD203B41FA5}">
                      <a16:colId xmlns:a16="http://schemas.microsoft.com/office/drawing/2014/main" val="20001"/>
                    </a:ext>
                  </a:extLst>
                </a:gridCol>
              </a:tblGrid>
              <a:tr h="431191">
                <a:tc gridSpan="2">
                  <a:txBody>
                    <a:bodyPr/>
                    <a:lstStyle/>
                    <a:p>
                      <a:pPr algn="ctr"/>
                      <a:r>
                        <a:rPr lang="en-US" dirty="0" smtClean="0"/>
                        <a:t>Impacts</a:t>
                      </a:r>
                      <a:r>
                        <a:rPr lang="en-US" baseline="0" dirty="0" smtClean="0"/>
                        <a:t> to Consider for Estimating Costs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1191">
                <a:tc>
                  <a:txBody>
                    <a:bodyPr/>
                    <a:lstStyle/>
                    <a:p>
                      <a:pPr algn="ctr"/>
                      <a:r>
                        <a:rPr lang="en-US" sz="1600" dirty="0" smtClean="0"/>
                        <a:t>Amount</a:t>
                      </a:r>
                      <a:endParaRPr lang="en-US" sz="1600" b="1" dirty="0" smtClean="0"/>
                    </a:p>
                  </a:txBody>
                  <a:tcPr/>
                </a:tc>
                <a:tc>
                  <a:txBody>
                    <a:bodyPr/>
                    <a:lstStyle/>
                    <a:p>
                      <a:r>
                        <a:rPr lang="en-US" sz="1600" dirty="0" smtClean="0"/>
                        <a:t>More debris equals more land clearing for debris removal sites, equipment, and manpower costs.</a:t>
                      </a:r>
                      <a:endParaRPr lang="en-US" sz="1600" dirty="0"/>
                    </a:p>
                  </a:txBody>
                  <a:tcPr/>
                </a:tc>
                <a:extLst>
                  <a:ext uri="{0D108BD9-81ED-4DB2-BD59-A6C34878D82A}">
                    <a16:rowId xmlns:a16="http://schemas.microsoft.com/office/drawing/2014/main" val="10001"/>
                  </a:ext>
                </a:extLst>
              </a:tr>
              <a:tr h="431191">
                <a:tc>
                  <a:txBody>
                    <a:bodyPr/>
                    <a:lstStyle/>
                    <a:p>
                      <a:pPr algn="ctr"/>
                      <a:r>
                        <a:rPr lang="en-US" sz="1600" dirty="0" smtClean="0"/>
                        <a:t>Type</a:t>
                      </a:r>
                      <a:endParaRPr lang="en-US" sz="1600" b="1" dirty="0"/>
                    </a:p>
                  </a:txBody>
                  <a:tcPr/>
                </a:tc>
                <a:tc>
                  <a:txBody>
                    <a:bodyPr/>
                    <a:lstStyle/>
                    <a:p>
                      <a:r>
                        <a:rPr lang="en-US" sz="1600" dirty="0" smtClean="0"/>
                        <a:t>Household goods cost more to remove-</a:t>
                      </a:r>
                      <a:r>
                        <a:rPr lang="en-US" sz="1600" baseline="0" dirty="0" smtClean="0"/>
                        <a:t> refrigerators must have the Freon removed before disposal.</a:t>
                      </a:r>
                      <a:endParaRPr lang="en-US" sz="1600" dirty="0"/>
                    </a:p>
                  </a:txBody>
                  <a:tcPr/>
                </a:tc>
                <a:extLst>
                  <a:ext uri="{0D108BD9-81ED-4DB2-BD59-A6C34878D82A}">
                    <a16:rowId xmlns:a16="http://schemas.microsoft.com/office/drawing/2014/main" val="10002"/>
                  </a:ext>
                </a:extLst>
              </a:tr>
              <a:tr h="431191">
                <a:tc>
                  <a:txBody>
                    <a:bodyPr/>
                    <a:lstStyle/>
                    <a:p>
                      <a:pPr algn="ctr"/>
                      <a:r>
                        <a:rPr lang="en-US" sz="1600" dirty="0" smtClean="0"/>
                        <a:t>Location</a:t>
                      </a:r>
                      <a:endParaRPr lang="en-US" sz="1600" b="1" dirty="0"/>
                    </a:p>
                  </a:txBody>
                  <a:tcPr/>
                </a:tc>
                <a:tc>
                  <a:txBody>
                    <a:bodyPr/>
                    <a:lstStyle/>
                    <a:p>
                      <a:r>
                        <a:rPr lang="en-US" sz="1600" dirty="0" smtClean="0"/>
                        <a:t>Widespread debris increases travel costs of debris removal equipment; Beach debris requires special types of equipment.</a:t>
                      </a:r>
                      <a:endParaRPr lang="en-US" sz="1600" dirty="0"/>
                    </a:p>
                  </a:txBody>
                  <a:tcPr/>
                </a:tc>
                <a:extLst>
                  <a:ext uri="{0D108BD9-81ED-4DB2-BD59-A6C34878D82A}">
                    <a16:rowId xmlns:a16="http://schemas.microsoft.com/office/drawing/2014/main" val="10003"/>
                  </a:ext>
                </a:extLst>
              </a:tr>
              <a:tr h="431191">
                <a:tc>
                  <a:txBody>
                    <a:bodyPr/>
                    <a:lstStyle/>
                    <a:p>
                      <a:pPr algn="ctr"/>
                      <a:r>
                        <a:rPr lang="en-US" sz="1600" dirty="0" smtClean="0"/>
                        <a:t>Debris Site</a:t>
                      </a:r>
                      <a:endParaRPr lang="en-US" sz="1600" b="1" dirty="0"/>
                    </a:p>
                  </a:txBody>
                  <a:tcPr/>
                </a:tc>
                <a:tc>
                  <a:txBody>
                    <a:bodyPr/>
                    <a:lstStyle/>
                    <a:p>
                      <a:r>
                        <a:rPr lang="en-US" sz="1600" dirty="0" smtClean="0"/>
                        <a:t>Construction of new, temporary debris sites costs more due to clearing of land, placement of public facilities, and rental fees.</a:t>
                      </a:r>
                      <a:endParaRPr lang="en-US" sz="1600" dirty="0"/>
                    </a:p>
                  </a:txBody>
                  <a:tcPr/>
                </a:tc>
                <a:extLst>
                  <a:ext uri="{0D108BD9-81ED-4DB2-BD59-A6C34878D82A}">
                    <a16:rowId xmlns:a16="http://schemas.microsoft.com/office/drawing/2014/main" val="10004"/>
                  </a:ext>
                </a:extLst>
              </a:tr>
              <a:tr h="407009">
                <a:tc>
                  <a:txBody>
                    <a:bodyPr/>
                    <a:lstStyle/>
                    <a:p>
                      <a:pPr algn="ctr"/>
                      <a:r>
                        <a:rPr lang="en-US" sz="1600" dirty="0" smtClean="0"/>
                        <a:t>Other Entities</a:t>
                      </a:r>
                      <a:endParaRPr lang="en-US" sz="1600" b="1" dirty="0"/>
                    </a:p>
                  </a:txBody>
                  <a:tcPr/>
                </a:tc>
                <a:tc>
                  <a:txBody>
                    <a:bodyPr/>
                    <a:lstStyle/>
                    <a:p>
                      <a:r>
                        <a:rPr lang="en-US" sz="1600" dirty="0" smtClean="0"/>
                        <a:t>Other entities legally</a:t>
                      </a:r>
                      <a:r>
                        <a:rPr lang="en-US" sz="1600" baseline="0" dirty="0" smtClean="0"/>
                        <a:t> responsible for debris removal- private property issues.</a:t>
                      </a:r>
                      <a:endParaRPr lang="en-US" sz="1600" dirty="0"/>
                    </a:p>
                  </a:txBody>
                  <a:tcPr/>
                </a:tc>
                <a:extLst>
                  <a:ext uri="{0D108BD9-81ED-4DB2-BD59-A6C34878D82A}">
                    <a16:rowId xmlns:a16="http://schemas.microsoft.com/office/drawing/2014/main" val="10005"/>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62000" y="87088"/>
            <a:ext cx="7620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2" name="TextBox 21"/>
          <p:cNvSpPr txBox="1"/>
          <p:nvPr/>
        </p:nvSpPr>
        <p:spPr>
          <a:xfrm>
            <a:off x="228600" y="1066800"/>
            <a:ext cx="5943600" cy="369332"/>
          </a:xfrm>
          <a:prstGeom prst="rect">
            <a:avLst/>
          </a:prstGeom>
          <a:noFill/>
        </p:spPr>
        <p:txBody>
          <a:bodyPr wrap="square" rtlCol="0">
            <a:spAutoFit/>
          </a:bodyPr>
          <a:lstStyle/>
          <a:p>
            <a:r>
              <a:rPr lang="en-US" b="1" u="sng" dirty="0" smtClean="0"/>
              <a:t>Category A - Debris Removal </a:t>
            </a:r>
            <a:endParaRPr lang="en-US" b="1" u="sng" dirty="0"/>
          </a:p>
        </p:txBody>
      </p:sp>
      <p:sp>
        <p:nvSpPr>
          <p:cNvPr id="23" name="TextBox 22"/>
          <p:cNvSpPr txBox="1"/>
          <p:nvPr/>
        </p:nvSpPr>
        <p:spPr>
          <a:xfrm>
            <a:off x="609600" y="1496705"/>
            <a:ext cx="8077200" cy="923330"/>
          </a:xfrm>
          <a:prstGeom prst="rect">
            <a:avLst/>
          </a:prstGeom>
          <a:noFill/>
        </p:spPr>
        <p:txBody>
          <a:bodyPr wrap="square" rtlCol="0">
            <a:spAutoFit/>
          </a:bodyPr>
          <a:lstStyle/>
          <a:p>
            <a:pPr>
              <a:buFont typeface="Wingdings" pitchFamily="2" charset="2"/>
              <a:buChar char="§"/>
            </a:pPr>
            <a:r>
              <a:rPr lang="en-US" sz="1400" dirty="0"/>
              <a:t> </a:t>
            </a:r>
            <a:r>
              <a:rPr lang="en-US" b="1" dirty="0" smtClean="0"/>
              <a:t>Private Property Debris Removal</a:t>
            </a:r>
            <a:r>
              <a:rPr lang="en-US" dirty="0" smtClean="0"/>
              <a:t>: debris removal is generally the responsibility of the property owner, but debris removal from private property may be eligible if certain criterion are met:</a:t>
            </a:r>
          </a:p>
        </p:txBody>
      </p:sp>
      <p:sp>
        <p:nvSpPr>
          <p:cNvPr id="28" name="Rectangle 27"/>
          <p:cNvSpPr/>
          <p:nvPr/>
        </p:nvSpPr>
        <p:spPr>
          <a:xfrm>
            <a:off x="913112" y="2385300"/>
            <a:ext cx="7392687" cy="369332"/>
          </a:xfrm>
          <a:prstGeom prst="rect">
            <a:avLst/>
          </a:prstGeom>
        </p:spPr>
        <p:txBody>
          <a:bodyPr wrap="square">
            <a:spAutoFit/>
          </a:bodyPr>
          <a:lstStyle/>
          <a:p>
            <a:pPr>
              <a:buFont typeface="Wingdings" pitchFamily="2" charset="2"/>
              <a:buChar char="§"/>
            </a:pPr>
            <a:r>
              <a:rPr lang="en-US" sz="1400" dirty="0" smtClean="0"/>
              <a:t> </a:t>
            </a:r>
            <a:r>
              <a:rPr lang="en-US" dirty="0" smtClean="0"/>
              <a:t>The debris poses a hazard to public safety.</a:t>
            </a:r>
          </a:p>
        </p:txBody>
      </p:sp>
      <p:sp>
        <p:nvSpPr>
          <p:cNvPr id="29" name="Rectangle 28"/>
          <p:cNvSpPr/>
          <p:nvPr/>
        </p:nvSpPr>
        <p:spPr>
          <a:xfrm>
            <a:off x="913112" y="2902567"/>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The debris poses a threat of significant damage to public or private property.</a:t>
            </a:r>
          </a:p>
        </p:txBody>
      </p:sp>
      <p:sp>
        <p:nvSpPr>
          <p:cNvPr id="30" name="Rectangle 29"/>
          <p:cNvSpPr/>
          <p:nvPr/>
        </p:nvSpPr>
        <p:spPr>
          <a:xfrm>
            <a:off x="913112" y="3609479"/>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the debris removal aids in the economic recovery of the community. </a:t>
            </a:r>
          </a:p>
        </p:txBody>
      </p:sp>
      <p:sp>
        <p:nvSpPr>
          <p:cNvPr id="32" name="TextBox 31"/>
          <p:cNvSpPr txBox="1"/>
          <p:nvPr/>
        </p:nvSpPr>
        <p:spPr>
          <a:xfrm>
            <a:off x="609600" y="4166173"/>
            <a:ext cx="8077200" cy="1200329"/>
          </a:xfrm>
          <a:prstGeom prst="rect">
            <a:avLst/>
          </a:prstGeom>
          <a:noFill/>
        </p:spPr>
        <p:txBody>
          <a:bodyPr wrap="square" rtlCol="0">
            <a:spAutoFit/>
          </a:bodyPr>
          <a:lstStyle/>
          <a:p>
            <a:pPr>
              <a:buFont typeface="Wingdings" pitchFamily="2" charset="2"/>
              <a:buChar char="§"/>
            </a:pPr>
            <a:r>
              <a:rPr lang="en-US" sz="1400" dirty="0"/>
              <a:t> </a:t>
            </a:r>
            <a:r>
              <a:rPr lang="en-US" dirty="0" smtClean="0"/>
              <a:t>Any debris removal from private property must be approved by FEMA </a:t>
            </a:r>
            <a:r>
              <a:rPr lang="en-US" i="1" u="sng" dirty="0" smtClean="0"/>
              <a:t>prior to</a:t>
            </a:r>
            <a:r>
              <a:rPr lang="en-US" dirty="0" smtClean="0"/>
              <a:t> the removal. This approval will require a public interest determination, documentation of legal responsibility, authorization for debris removal, and an indemnification of the federal government.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69653" y="2667000"/>
            <a:ext cx="8872859" cy="1446550"/>
          </a:xfrm>
          <a:prstGeom prst="rect">
            <a:avLst/>
          </a:prstGeom>
          <a:noFill/>
        </p:spPr>
        <p:txBody>
          <a:bodyPr wrap="square" rtlCol="0">
            <a:spAutoFit/>
          </a:bodyPr>
          <a:lstStyle/>
          <a:p>
            <a:pPr algn="ctr"/>
            <a:r>
              <a:rPr lang="en-US" sz="4400" dirty="0" smtClean="0"/>
              <a:t>Category B: Emergency Protective Measures</a:t>
            </a:r>
            <a:endParaRPr lang="en-US" sz="4400" dirty="0"/>
          </a:p>
        </p:txBody>
      </p:sp>
      <p:sp>
        <p:nvSpPr>
          <p:cNvPr id="9" name="TextBox 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161727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0" y="86693"/>
            <a:ext cx="9144000" cy="584775"/>
          </a:xfrm>
          <a:prstGeom prst="rect">
            <a:avLst/>
          </a:prstGeom>
          <a:noFill/>
        </p:spPr>
        <p:txBody>
          <a:bodyPr wrap="square" rtlCol="0" anchor="ctr">
            <a:spAutoFit/>
          </a:bodyPr>
          <a:lstStyle/>
          <a:p>
            <a:pPr algn="ctr"/>
            <a:r>
              <a:rPr lang="en-US" sz="3200" u="sng" dirty="0" smtClean="0">
                <a:solidFill>
                  <a:schemeClr val="bg1"/>
                </a:solidFill>
                <a:latin typeface="+mj-lt"/>
                <a:cs typeface="Arial" panose="020B0604020202020204" pitchFamily="34" charset="0"/>
              </a:rPr>
              <a:t>Documentation: Categories of Work</a:t>
            </a:r>
            <a:endParaRPr lang="en-US" sz="3200" u="sng" dirty="0">
              <a:solidFill>
                <a:schemeClr val="bg1"/>
              </a:solidFill>
              <a:latin typeface="+mj-lt"/>
              <a:cs typeface="Arial" panose="020B0604020202020204" pitchFamily="34" charset="0"/>
            </a:endParaRPr>
          </a:p>
        </p:txBody>
      </p:sp>
      <p:sp>
        <p:nvSpPr>
          <p:cNvPr id="20" name="TextBox 19"/>
          <p:cNvSpPr txBox="1"/>
          <p:nvPr/>
        </p:nvSpPr>
        <p:spPr>
          <a:xfrm>
            <a:off x="228600" y="3242846"/>
            <a:ext cx="5943600" cy="369332"/>
          </a:xfrm>
          <a:prstGeom prst="rect">
            <a:avLst/>
          </a:prstGeom>
          <a:noFill/>
        </p:spPr>
        <p:txBody>
          <a:bodyPr wrap="square" rtlCol="0">
            <a:spAutoFit/>
          </a:bodyPr>
          <a:lstStyle/>
          <a:p>
            <a:r>
              <a:rPr lang="en-US" b="1" u="sng" dirty="0" smtClean="0"/>
              <a:t>Category B- Emergency Protective Measures</a:t>
            </a:r>
            <a:endParaRPr lang="en-US" b="1" u="sng" dirty="0"/>
          </a:p>
        </p:txBody>
      </p:sp>
      <p:grpSp>
        <p:nvGrpSpPr>
          <p:cNvPr id="26" name="Group 25"/>
          <p:cNvGrpSpPr/>
          <p:nvPr/>
        </p:nvGrpSpPr>
        <p:grpSpPr>
          <a:xfrm>
            <a:off x="152400" y="914400"/>
            <a:ext cx="8686800" cy="2057400"/>
            <a:chOff x="152400" y="990600"/>
            <a:chExt cx="8686800" cy="2057400"/>
          </a:xfrm>
        </p:grpSpPr>
        <p:sp>
          <p:nvSpPr>
            <p:cNvPr id="25" name="Rectangle 24"/>
            <p:cNvSpPr/>
            <p:nvPr/>
          </p:nvSpPr>
          <p:spPr>
            <a:xfrm>
              <a:off x="152400" y="990600"/>
              <a:ext cx="8686800" cy="20574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p:nvGrpSpPr>
          <p:grpSpPr>
            <a:xfrm>
              <a:off x="304800" y="1143000"/>
              <a:ext cx="8341472" cy="1759772"/>
              <a:chOff x="325315" y="3962400"/>
              <a:chExt cx="8341472" cy="1759772"/>
            </a:xfrm>
          </p:grpSpPr>
          <p:pic>
            <p:nvPicPr>
              <p:cNvPr id="21" name="Picture 2" descr="http://img.ehowcdn.com/article-new/ehow/images/a07/dn/hd/construct-sandbag-wall-800x800.jpg">
                <a:hlinkClick r:id="rId3"/>
              </p:cNvPr>
              <p:cNvPicPr>
                <a:picLocks noChangeAspect="1" noChangeArrowheads="1"/>
              </p:cNvPicPr>
              <p:nvPr/>
            </p:nvPicPr>
            <p:blipFill>
              <a:blip r:embed="rId4" cstate="print"/>
              <a:srcRect/>
              <a:stretch>
                <a:fillRect/>
              </a:stretch>
            </p:blipFill>
            <p:spPr bwMode="auto">
              <a:xfrm>
                <a:off x="3200400" y="3962400"/>
                <a:ext cx="2831123"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 descr="http://usarmy.vo.llnwd.net/e2/c/images/2012/11/01/270426/size0.jpg">
                <a:hlinkClick r:id="rId5"/>
              </p:cNvPr>
              <p:cNvPicPr>
                <a:picLocks noChangeAspect="1" noChangeArrowheads="1"/>
              </p:cNvPicPr>
              <p:nvPr/>
            </p:nvPicPr>
            <p:blipFill>
              <a:blip r:embed="rId6" cstate="print"/>
              <a:srcRect/>
              <a:stretch>
                <a:fillRect/>
              </a:stretch>
            </p:blipFill>
            <p:spPr bwMode="auto">
              <a:xfrm>
                <a:off x="325315" y="3962400"/>
                <a:ext cx="2494085" cy="1759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4" descr="http://media.nj.com/hobokennow_impact/photo/11783045-large.jpg">
                <a:hlinkClick r:id="rId7"/>
              </p:cNvPr>
              <p:cNvPicPr>
                <a:picLocks noChangeAspect="1" noChangeArrowheads="1"/>
              </p:cNvPicPr>
              <p:nvPr/>
            </p:nvPicPr>
            <p:blipFill>
              <a:blip r:embed="rId8" cstate="print"/>
              <a:srcRect/>
              <a:stretch>
                <a:fillRect/>
              </a:stretch>
            </p:blipFill>
            <p:spPr bwMode="auto">
              <a:xfrm>
                <a:off x="6400800" y="3962400"/>
                <a:ext cx="2265987"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sp>
        <p:nvSpPr>
          <p:cNvPr id="27" name="TextBox 26"/>
          <p:cNvSpPr txBox="1"/>
          <p:nvPr/>
        </p:nvSpPr>
        <p:spPr>
          <a:xfrm>
            <a:off x="574823" y="3647807"/>
            <a:ext cx="8077200" cy="1200329"/>
          </a:xfrm>
          <a:prstGeom prst="rect">
            <a:avLst/>
          </a:prstGeom>
          <a:noFill/>
        </p:spPr>
        <p:txBody>
          <a:bodyPr wrap="square" rtlCol="0">
            <a:spAutoFit/>
          </a:bodyPr>
          <a:lstStyle/>
          <a:p>
            <a:pPr>
              <a:buFont typeface="Wingdings" pitchFamily="2" charset="2"/>
              <a:buChar char="§"/>
            </a:pPr>
            <a:r>
              <a:rPr lang="en-US" sz="1400" dirty="0"/>
              <a:t> </a:t>
            </a:r>
            <a:r>
              <a:rPr lang="en-US" dirty="0" smtClean="0"/>
              <a:t>Activities undertaken by a community before, during, and after a disaster to eliminate or reduce an immediate threat to life, public health, or safety or eliminate an immediate threat of significant damage to improved public or private property may be eligible for reimbursement. </a:t>
            </a:r>
          </a:p>
        </p:txBody>
      </p:sp>
      <p:sp>
        <p:nvSpPr>
          <p:cNvPr id="29" name="Rectangle 28"/>
          <p:cNvSpPr/>
          <p:nvPr/>
        </p:nvSpPr>
        <p:spPr>
          <a:xfrm>
            <a:off x="1143000" y="4794646"/>
            <a:ext cx="7162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Staff overtime costs</a:t>
            </a:r>
          </a:p>
        </p:txBody>
      </p:sp>
      <p:sp>
        <p:nvSpPr>
          <p:cNvPr id="30" name="Rectangle 29"/>
          <p:cNvSpPr/>
          <p:nvPr/>
        </p:nvSpPr>
        <p:spPr>
          <a:xfrm>
            <a:off x="1143000" y="5331023"/>
            <a:ext cx="7162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Search and rescue operations</a:t>
            </a:r>
          </a:p>
        </p:txBody>
      </p:sp>
      <p:sp>
        <p:nvSpPr>
          <p:cNvPr id="31" name="Rectangle 30"/>
          <p:cNvSpPr/>
          <p:nvPr/>
        </p:nvSpPr>
        <p:spPr>
          <a:xfrm>
            <a:off x="3962400" y="4797623"/>
            <a:ext cx="32766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Mutual aid claims</a:t>
            </a:r>
          </a:p>
        </p:txBody>
      </p:sp>
      <p:sp>
        <p:nvSpPr>
          <p:cNvPr id="32" name="Rectangle 31"/>
          <p:cNvSpPr/>
          <p:nvPr/>
        </p:nvSpPr>
        <p:spPr>
          <a:xfrm>
            <a:off x="3962400" y="5331023"/>
            <a:ext cx="2048608"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Staffing of the EOC</a:t>
            </a: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944436"/>
            <a:ext cx="8382000" cy="923330"/>
          </a:xfrm>
          <a:prstGeom prst="rect">
            <a:avLst/>
          </a:prstGeom>
          <a:noFill/>
        </p:spPr>
        <p:txBody>
          <a:bodyPr wrap="square" rtlCol="0">
            <a:spAutoFit/>
          </a:bodyPr>
          <a:lstStyle/>
          <a:p>
            <a:pPr>
              <a:buFont typeface="Wingdings" pitchFamily="2" charset="2"/>
              <a:buChar char="§"/>
            </a:pPr>
            <a:r>
              <a:rPr lang="en-US" dirty="0" smtClean="0"/>
              <a:t> The President may declare that a major disaster or emergency exists and activate a range of Federal programs to assist in the response and recovery effort. A Presidential Declaration will be very specific and will:</a:t>
            </a:r>
          </a:p>
        </p:txBody>
      </p:sp>
      <p:sp>
        <p:nvSpPr>
          <p:cNvPr id="12" name="TextBox 11"/>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Sequence of Events</a:t>
            </a:r>
            <a:endParaRPr lang="en-US" sz="3200" u="sng" dirty="0">
              <a:solidFill>
                <a:schemeClr val="bg1"/>
              </a:solidFill>
            </a:endParaRPr>
          </a:p>
        </p:txBody>
      </p:sp>
      <p:pic>
        <p:nvPicPr>
          <p:cNvPr id="17" name="Picture 2" descr="http://usarmy.vo.llnwd.net/e2/c/images/2012/03/20/239536/original.jpg">
            <a:hlinkClick r:id="rId3"/>
          </p:cNvPr>
          <p:cNvPicPr>
            <a:picLocks noChangeAspect="1" noChangeArrowheads="1"/>
          </p:cNvPicPr>
          <p:nvPr/>
        </p:nvPicPr>
        <p:blipFill>
          <a:blip r:embed="rId4" cstate="print"/>
          <a:srcRect/>
          <a:stretch>
            <a:fillRect/>
          </a:stretch>
        </p:blipFill>
        <p:spPr bwMode="auto">
          <a:xfrm>
            <a:off x="1011936" y="2120443"/>
            <a:ext cx="2514600" cy="1724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ectangle 18"/>
          <p:cNvSpPr/>
          <p:nvPr/>
        </p:nvSpPr>
        <p:spPr>
          <a:xfrm>
            <a:off x="3733800" y="1905000"/>
            <a:ext cx="5029200" cy="369332"/>
          </a:xfrm>
          <a:prstGeom prst="rect">
            <a:avLst/>
          </a:prstGeom>
        </p:spPr>
        <p:txBody>
          <a:bodyPr wrap="square">
            <a:spAutoFit/>
          </a:bodyPr>
          <a:lstStyle/>
          <a:p>
            <a:pPr>
              <a:buFont typeface="Wingdings" pitchFamily="2" charset="2"/>
              <a:buChar char="§"/>
            </a:pPr>
            <a:r>
              <a:rPr lang="en-US" dirty="0" smtClean="0"/>
              <a:t> </a:t>
            </a:r>
            <a:r>
              <a:rPr lang="en-US" b="1" dirty="0" smtClean="0"/>
              <a:t>List all counties that are eligible for assistance</a:t>
            </a:r>
          </a:p>
        </p:txBody>
      </p:sp>
      <p:sp>
        <p:nvSpPr>
          <p:cNvPr id="20" name="Rectangle 19"/>
          <p:cNvSpPr/>
          <p:nvPr/>
        </p:nvSpPr>
        <p:spPr>
          <a:xfrm>
            <a:off x="3733800" y="3296810"/>
            <a:ext cx="4495800" cy="369332"/>
          </a:xfrm>
          <a:prstGeom prst="rect">
            <a:avLst/>
          </a:prstGeom>
        </p:spPr>
        <p:txBody>
          <a:bodyPr wrap="square">
            <a:spAutoFit/>
          </a:bodyPr>
          <a:lstStyle/>
          <a:p>
            <a:pPr>
              <a:buFont typeface="Wingdings" pitchFamily="2" charset="2"/>
              <a:buChar char="§"/>
            </a:pPr>
            <a:r>
              <a:rPr lang="en-US" sz="1400" b="1" dirty="0" smtClean="0"/>
              <a:t> </a:t>
            </a:r>
            <a:r>
              <a:rPr lang="en-US" b="1" dirty="0" smtClean="0"/>
              <a:t>Establish the incident period of the disaster</a:t>
            </a:r>
          </a:p>
        </p:txBody>
      </p:sp>
      <p:sp>
        <p:nvSpPr>
          <p:cNvPr id="21" name="Rectangle 20"/>
          <p:cNvSpPr/>
          <p:nvPr/>
        </p:nvSpPr>
        <p:spPr>
          <a:xfrm>
            <a:off x="381000" y="4035623"/>
            <a:ext cx="7162800" cy="369332"/>
          </a:xfrm>
          <a:prstGeom prst="rect">
            <a:avLst/>
          </a:prstGeom>
        </p:spPr>
        <p:txBody>
          <a:bodyPr wrap="square">
            <a:spAutoFit/>
          </a:bodyPr>
          <a:lstStyle/>
          <a:p>
            <a:pPr>
              <a:buFont typeface="Wingdings" pitchFamily="2" charset="2"/>
              <a:buChar char="§"/>
            </a:pPr>
            <a:r>
              <a:rPr lang="en-US" sz="1400" dirty="0" smtClean="0"/>
              <a:t> </a:t>
            </a:r>
            <a:r>
              <a:rPr lang="en-US" b="1" dirty="0" smtClean="0"/>
              <a:t>Specify the eligible assistance programs for the disaster</a:t>
            </a:r>
          </a:p>
        </p:txBody>
      </p:sp>
      <p:sp>
        <p:nvSpPr>
          <p:cNvPr id="22" name="Rectangle 21"/>
          <p:cNvSpPr/>
          <p:nvPr/>
        </p:nvSpPr>
        <p:spPr>
          <a:xfrm>
            <a:off x="381000" y="5029200"/>
            <a:ext cx="7162800" cy="369332"/>
          </a:xfrm>
          <a:prstGeom prst="rect">
            <a:avLst/>
          </a:prstGeom>
        </p:spPr>
        <p:txBody>
          <a:bodyPr wrap="square">
            <a:spAutoFit/>
          </a:bodyPr>
          <a:lstStyle/>
          <a:p>
            <a:pPr>
              <a:buFont typeface="Wingdings" pitchFamily="2" charset="2"/>
              <a:buChar char="§"/>
            </a:pPr>
            <a:r>
              <a:rPr lang="en-US" sz="1400" dirty="0" smtClean="0"/>
              <a:t> </a:t>
            </a:r>
            <a:r>
              <a:rPr lang="en-US" b="1" dirty="0" smtClean="0"/>
              <a:t>Establish the Federal cost share</a:t>
            </a:r>
          </a:p>
        </p:txBody>
      </p:sp>
      <p:sp>
        <p:nvSpPr>
          <p:cNvPr id="23" name="Rectangle 22"/>
          <p:cNvSpPr/>
          <p:nvPr/>
        </p:nvSpPr>
        <p:spPr>
          <a:xfrm>
            <a:off x="3981450" y="2272189"/>
            <a:ext cx="4857750" cy="830997"/>
          </a:xfrm>
          <a:prstGeom prst="rect">
            <a:avLst/>
          </a:prstGeom>
        </p:spPr>
        <p:txBody>
          <a:bodyPr wrap="square">
            <a:spAutoFit/>
          </a:bodyPr>
          <a:lstStyle/>
          <a:p>
            <a:pPr>
              <a:buFont typeface="Wingdings" pitchFamily="2" charset="2"/>
              <a:buChar char="§"/>
            </a:pPr>
            <a:r>
              <a:rPr lang="en-US" sz="1600" dirty="0" smtClean="0"/>
              <a:t> Bradford, Brevard, Clay, Duval, Flagler, Indian River, Lake, Martin, Nassau, Palm Beach, Putnam, Seminole, St. Johns, St. Lucie, Volusia</a:t>
            </a:r>
          </a:p>
        </p:txBody>
      </p:sp>
      <p:sp>
        <p:nvSpPr>
          <p:cNvPr id="24" name="Rectangle 23"/>
          <p:cNvSpPr/>
          <p:nvPr/>
        </p:nvSpPr>
        <p:spPr>
          <a:xfrm>
            <a:off x="3981450" y="3601135"/>
            <a:ext cx="3486150" cy="338554"/>
          </a:xfrm>
          <a:prstGeom prst="rect">
            <a:avLst/>
          </a:prstGeom>
        </p:spPr>
        <p:txBody>
          <a:bodyPr wrap="square">
            <a:spAutoFit/>
          </a:bodyPr>
          <a:lstStyle/>
          <a:p>
            <a:pPr>
              <a:buFont typeface="Wingdings" pitchFamily="2" charset="2"/>
              <a:buChar char="§"/>
            </a:pPr>
            <a:r>
              <a:rPr lang="en-US" sz="1600" dirty="0" smtClean="0"/>
              <a:t> October 3 through October 19, 2016 </a:t>
            </a:r>
          </a:p>
        </p:txBody>
      </p:sp>
      <p:sp>
        <p:nvSpPr>
          <p:cNvPr id="25" name="Rectangle 24"/>
          <p:cNvSpPr/>
          <p:nvPr/>
        </p:nvSpPr>
        <p:spPr>
          <a:xfrm>
            <a:off x="990600" y="4495800"/>
            <a:ext cx="7162800" cy="338554"/>
          </a:xfrm>
          <a:prstGeom prst="rect">
            <a:avLst/>
          </a:prstGeom>
        </p:spPr>
        <p:txBody>
          <a:bodyPr wrap="square">
            <a:spAutoFit/>
          </a:bodyPr>
          <a:lstStyle/>
          <a:p>
            <a:pPr>
              <a:buFont typeface="Wingdings" pitchFamily="2" charset="2"/>
              <a:buChar char="§"/>
            </a:pPr>
            <a:r>
              <a:rPr lang="en-US" sz="1600" dirty="0" smtClean="0"/>
              <a:t> Public Assistance</a:t>
            </a:r>
          </a:p>
        </p:txBody>
      </p:sp>
      <p:sp>
        <p:nvSpPr>
          <p:cNvPr id="26" name="Rectangle 25"/>
          <p:cNvSpPr/>
          <p:nvPr/>
        </p:nvSpPr>
        <p:spPr>
          <a:xfrm>
            <a:off x="990600" y="5483423"/>
            <a:ext cx="7162800" cy="369332"/>
          </a:xfrm>
          <a:prstGeom prst="rect">
            <a:avLst/>
          </a:prstGeom>
        </p:spPr>
        <p:txBody>
          <a:bodyPr wrap="square">
            <a:spAutoFit/>
          </a:bodyPr>
          <a:lstStyle/>
          <a:p>
            <a:pPr>
              <a:buFont typeface="Wingdings" pitchFamily="2" charset="2"/>
              <a:buChar char="§"/>
            </a:pPr>
            <a:r>
              <a:rPr lang="en-US" dirty="0" smtClean="0"/>
              <a:t> </a:t>
            </a:r>
            <a:r>
              <a:rPr lang="en-US" sz="1600" dirty="0" smtClean="0"/>
              <a:t>75%</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104" y="5405935"/>
            <a:ext cx="1370743" cy="137445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1" name="TextBox 20"/>
          <p:cNvSpPr txBox="1"/>
          <p:nvPr/>
        </p:nvSpPr>
        <p:spPr>
          <a:xfrm>
            <a:off x="228600" y="1223295"/>
            <a:ext cx="5943600" cy="369332"/>
          </a:xfrm>
          <a:prstGeom prst="rect">
            <a:avLst/>
          </a:prstGeom>
          <a:noFill/>
        </p:spPr>
        <p:txBody>
          <a:bodyPr wrap="square" rtlCol="0">
            <a:spAutoFit/>
          </a:bodyPr>
          <a:lstStyle/>
          <a:p>
            <a:r>
              <a:rPr lang="en-US" b="1" u="sng" dirty="0" smtClean="0"/>
              <a:t>Category B - Emergency Protective Measures</a:t>
            </a:r>
            <a:endParaRPr lang="en-US" b="1" u="sng" dirty="0"/>
          </a:p>
        </p:txBody>
      </p:sp>
      <p:sp>
        <p:nvSpPr>
          <p:cNvPr id="22" name="TextBox 21"/>
          <p:cNvSpPr txBox="1"/>
          <p:nvPr/>
        </p:nvSpPr>
        <p:spPr>
          <a:xfrm>
            <a:off x="609600" y="1825823"/>
            <a:ext cx="8077200"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When collecting data to submit to the State, the following will be important:</a:t>
            </a:r>
          </a:p>
        </p:txBody>
      </p:sp>
      <p:sp>
        <p:nvSpPr>
          <p:cNvPr id="23" name="Rectangle 22"/>
          <p:cNvSpPr/>
          <p:nvPr/>
        </p:nvSpPr>
        <p:spPr>
          <a:xfrm>
            <a:off x="1143000" y="237238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Start/end dates for work: Record the time started on any work related to emergency protective measures and the time when the work ended.</a:t>
            </a:r>
          </a:p>
        </p:txBody>
      </p:sp>
      <p:sp>
        <p:nvSpPr>
          <p:cNvPr id="24" name="Rectangle 23"/>
          <p:cNvSpPr/>
          <p:nvPr/>
        </p:nvSpPr>
        <p:spPr>
          <a:xfrm>
            <a:off x="1143000" y="3833336"/>
            <a:ext cx="7162800" cy="923330"/>
          </a:xfrm>
          <a:prstGeom prst="rect">
            <a:avLst/>
          </a:prstGeom>
        </p:spPr>
        <p:txBody>
          <a:bodyPr wrap="square">
            <a:spAutoFit/>
          </a:bodyPr>
          <a:lstStyle/>
          <a:p>
            <a:pPr>
              <a:buFont typeface="Wingdings" pitchFamily="2" charset="2"/>
              <a:buChar char="§"/>
            </a:pPr>
            <a:r>
              <a:rPr lang="en-US" sz="1400" dirty="0" smtClean="0"/>
              <a:t> </a:t>
            </a:r>
            <a:r>
              <a:rPr lang="en-US" dirty="0" smtClean="0"/>
              <a:t>Nature of the protective measures: What was the purpose of the work? Temporary construction of levees or sandbagging? Emergency evacuations of affected residents? Temporary repairs to eligible buildings and roofs?</a:t>
            </a:r>
          </a:p>
        </p:txBody>
      </p:sp>
      <p:sp>
        <p:nvSpPr>
          <p:cNvPr id="25" name="Rectangle 24"/>
          <p:cNvSpPr/>
          <p:nvPr/>
        </p:nvSpPr>
        <p:spPr>
          <a:xfrm>
            <a:off x="1143000" y="4973109"/>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Type of labor used: Were they force account labor or volunteer labor? </a:t>
            </a:r>
          </a:p>
        </p:txBody>
      </p:sp>
      <p:sp>
        <p:nvSpPr>
          <p:cNvPr id="26" name="Rectangle 25"/>
          <p:cNvSpPr/>
          <p:nvPr/>
        </p:nvSpPr>
        <p:spPr>
          <a:xfrm>
            <a:off x="1905000" y="3197423"/>
            <a:ext cx="6096000" cy="369332"/>
          </a:xfrm>
          <a:prstGeom prst="rect">
            <a:avLst/>
          </a:prstGeom>
        </p:spPr>
        <p:txBody>
          <a:bodyPr wrap="square">
            <a:spAutoFit/>
          </a:bodyPr>
          <a:lstStyle/>
          <a:p>
            <a:pPr>
              <a:buFont typeface="Wingdings" pitchFamily="2" charset="2"/>
              <a:buChar char="§"/>
            </a:pPr>
            <a:r>
              <a:rPr lang="en-US" sz="1400" dirty="0" smtClean="0"/>
              <a:t> </a:t>
            </a:r>
            <a:r>
              <a:rPr lang="en-US" dirty="0" smtClean="0"/>
              <a:t>Be sure to differentiate between regular and overtime hours.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11" name="TextBox 10"/>
          <p:cNvSpPr txBox="1"/>
          <p:nvPr/>
        </p:nvSpPr>
        <p:spPr>
          <a:xfrm>
            <a:off x="228600" y="1219200"/>
            <a:ext cx="5943600" cy="369332"/>
          </a:xfrm>
          <a:prstGeom prst="rect">
            <a:avLst/>
          </a:prstGeom>
          <a:noFill/>
        </p:spPr>
        <p:txBody>
          <a:bodyPr wrap="square" rtlCol="0">
            <a:spAutoFit/>
          </a:bodyPr>
          <a:lstStyle/>
          <a:p>
            <a:r>
              <a:rPr lang="en-US" b="1" u="sng" dirty="0" smtClean="0"/>
              <a:t>Category B - Emergency Protective Measures</a:t>
            </a:r>
            <a:endParaRPr lang="en-US" b="1" u="sng" dirty="0"/>
          </a:p>
        </p:txBody>
      </p:sp>
      <p:sp>
        <p:nvSpPr>
          <p:cNvPr id="12" name="TextBox 11"/>
          <p:cNvSpPr txBox="1"/>
          <p:nvPr/>
        </p:nvSpPr>
        <p:spPr>
          <a:xfrm>
            <a:off x="609600" y="1828800"/>
            <a:ext cx="8077200" cy="646331"/>
          </a:xfrm>
          <a:prstGeom prst="rect">
            <a:avLst/>
          </a:prstGeom>
          <a:noFill/>
        </p:spPr>
        <p:txBody>
          <a:bodyPr wrap="square" rtlCol="0">
            <a:spAutoFit/>
          </a:bodyPr>
          <a:lstStyle/>
          <a:p>
            <a:pPr>
              <a:buFont typeface="Wingdings" pitchFamily="2" charset="2"/>
              <a:buChar char="§"/>
            </a:pPr>
            <a:r>
              <a:rPr lang="en-US" sz="1400" dirty="0"/>
              <a:t> </a:t>
            </a:r>
            <a:r>
              <a:rPr lang="en-US" b="1" dirty="0" smtClean="0"/>
              <a:t>Vector Control </a:t>
            </a:r>
            <a:r>
              <a:rPr lang="en-US" dirty="0" smtClean="0"/>
              <a:t>measures may be eligible for assistance in a disaster area as an emergency protective measure when there is a serious health hazard. </a:t>
            </a:r>
          </a:p>
        </p:txBody>
      </p:sp>
      <p:sp>
        <p:nvSpPr>
          <p:cNvPr id="18" name="Rectangle 17"/>
          <p:cNvSpPr/>
          <p:nvPr/>
        </p:nvSpPr>
        <p:spPr>
          <a:xfrm>
            <a:off x="1447800" y="4191000"/>
            <a:ext cx="7467600" cy="369332"/>
          </a:xfrm>
          <a:prstGeom prst="rect">
            <a:avLst/>
          </a:prstGeom>
        </p:spPr>
        <p:txBody>
          <a:bodyPr wrap="square">
            <a:spAutoFit/>
          </a:bodyPr>
          <a:lstStyle/>
          <a:p>
            <a:pPr>
              <a:buFont typeface="Wingdings" pitchFamily="2" charset="2"/>
              <a:buChar char="§"/>
            </a:pPr>
            <a:r>
              <a:rPr lang="en-US" sz="1400" dirty="0" smtClean="0"/>
              <a:t> </a:t>
            </a:r>
            <a:r>
              <a:rPr lang="en-US" dirty="0" smtClean="0"/>
              <a:t>A documented increase in operating expenses</a:t>
            </a:r>
          </a:p>
        </p:txBody>
      </p:sp>
      <p:sp>
        <p:nvSpPr>
          <p:cNvPr id="19" name="Rectangle 18"/>
          <p:cNvSpPr/>
          <p:nvPr/>
        </p:nvSpPr>
        <p:spPr>
          <a:xfrm>
            <a:off x="1447800" y="4615193"/>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Evidence of an outbreak after an event</a:t>
            </a:r>
          </a:p>
        </p:txBody>
      </p:sp>
      <p:sp>
        <p:nvSpPr>
          <p:cNvPr id="22" name="Rectangle 21"/>
          <p:cNvSpPr/>
          <p:nvPr/>
        </p:nvSpPr>
        <p:spPr>
          <a:xfrm>
            <a:off x="1143000" y="2491025"/>
            <a:ext cx="7162800" cy="1200329"/>
          </a:xfrm>
          <a:prstGeom prst="rect">
            <a:avLst/>
          </a:prstGeom>
        </p:spPr>
        <p:txBody>
          <a:bodyPr wrap="square">
            <a:spAutoFit/>
          </a:bodyPr>
          <a:lstStyle/>
          <a:p>
            <a:pPr>
              <a:buFont typeface="Wingdings" pitchFamily="2" charset="2"/>
              <a:buChar char="§"/>
            </a:pPr>
            <a:r>
              <a:rPr lang="en-US" sz="1400" dirty="0" smtClean="0"/>
              <a:t> </a:t>
            </a:r>
            <a:r>
              <a:rPr lang="en-US" dirty="0" smtClean="0"/>
              <a:t>Although vector control costs may not be available during the Initial Damage Assessment, documentation of vector control activities conducted in the aftermath of a disaster will be necessary for FEMA to fund them in the event a declaration is received.  </a:t>
            </a:r>
          </a:p>
        </p:txBody>
      </p:sp>
      <p:sp>
        <p:nvSpPr>
          <p:cNvPr id="23" name="Rectangle 22"/>
          <p:cNvSpPr/>
          <p:nvPr/>
        </p:nvSpPr>
        <p:spPr>
          <a:xfrm>
            <a:off x="1143000" y="3654623"/>
            <a:ext cx="7162800" cy="369332"/>
          </a:xfrm>
          <a:prstGeom prst="rect">
            <a:avLst/>
          </a:prstGeom>
        </p:spPr>
        <p:txBody>
          <a:bodyPr wrap="square">
            <a:spAutoFit/>
          </a:bodyPr>
          <a:lstStyle/>
          <a:p>
            <a:pPr>
              <a:buFont typeface="Wingdings" pitchFamily="2" charset="2"/>
              <a:buChar char="§"/>
            </a:pPr>
            <a:r>
              <a:rPr lang="en-US" dirty="0" smtClean="0"/>
              <a:t> Data that will need to be presented to the State and FEMA includes:</a:t>
            </a:r>
          </a:p>
        </p:txBody>
      </p:sp>
      <p:sp>
        <p:nvSpPr>
          <p:cNvPr id="24" name="Rectangle 23"/>
          <p:cNvSpPr/>
          <p:nvPr/>
        </p:nvSpPr>
        <p:spPr>
          <a:xfrm>
            <a:off x="1452239" y="4984525"/>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A documented increase in the disease carrying mosquito population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encrypted-tbn2.gstatic.com/images?q=tbn:ANd9GcTQaqIkGv9GFaFmiNIuFVaVEsP-dtVWIzF5Elq4cUtmQhtuAJdo"/>
          <p:cNvPicPr>
            <a:picLocks noChangeAspect="1" noChangeArrowheads="1"/>
          </p:cNvPicPr>
          <p:nvPr/>
        </p:nvPicPr>
        <p:blipFill>
          <a:blip r:embed="rId3" cstate="print"/>
          <a:srcRect/>
          <a:stretch>
            <a:fillRect/>
          </a:stretch>
        </p:blipFill>
        <p:spPr bwMode="auto">
          <a:xfrm>
            <a:off x="6477000" y="1143000"/>
            <a:ext cx="2524125" cy="1809751"/>
          </a:xfrm>
          <a:prstGeom prst="rect">
            <a:avLst/>
          </a:prstGeom>
          <a:noFill/>
        </p:spPr>
      </p:pic>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2" name="Rectangle 21"/>
          <p:cNvSpPr/>
          <p:nvPr/>
        </p:nvSpPr>
        <p:spPr>
          <a:xfrm>
            <a:off x="990600" y="1917505"/>
            <a:ext cx="5562600" cy="646331"/>
          </a:xfrm>
          <a:prstGeom prst="rect">
            <a:avLst/>
          </a:prstGeom>
        </p:spPr>
        <p:txBody>
          <a:bodyPr wrap="square">
            <a:spAutoFit/>
          </a:bodyPr>
          <a:lstStyle/>
          <a:p>
            <a:pPr>
              <a:buFont typeface="Wingdings" pitchFamily="2" charset="2"/>
              <a:buChar char="§"/>
            </a:pPr>
            <a:r>
              <a:rPr lang="en-US" sz="1400" dirty="0" smtClean="0"/>
              <a:t> </a:t>
            </a:r>
            <a:r>
              <a:rPr lang="en-US" dirty="0" smtClean="0"/>
              <a:t>A significant increase in the biting mosquito population that causes a threat to emergency workers.</a:t>
            </a:r>
          </a:p>
        </p:txBody>
      </p:sp>
      <p:sp>
        <p:nvSpPr>
          <p:cNvPr id="24" name="TextBox 23"/>
          <p:cNvSpPr txBox="1"/>
          <p:nvPr/>
        </p:nvSpPr>
        <p:spPr>
          <a:xfrm>
            <a:off x="609600" y="1512332"/>
            <a:ext cx="8077200"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Vector control documentation continued:</a:t>
            </a:r>
          </a:p>
        </p:txBody>
      </p:sp>
      <p:sp>
        <p:nvSpPr>
          <p:cNvPr id="28" name="Rectangle 27"/>
          <p:cNvSpPr/>
          <p:nvPr/>
        </p:nvSpPr>
        <p:spPr>
          <a:xfrm>
            <a:off x="990600" y="2725490"/>
            <a:ext cx="6705600" cy="646331"/>
          </a:xfrm>
          <a:prstGeom prst="rect">
            <a:avLst/>
          </a:prstGeom>
        </p:spPr>
        <p:txBody>
          <a:bodyPr wrap="square">
            <a:spAutoFit/>
          </a:bodyPr>
          <a:lstStyle/>
          <a:p>
            <a:pPr>
              <a:buFont typeface="Wingdings" pitchFamily="2" charset="2"/>
              <a:buChar char="§"/>
            </a:pPr>
            <a:r>
              <a:rPr lang="en-US" sz="1400" dirty="0" smtClean="0"/>
              <a:t> </a:t>
            </a:r>
            <a:r>
              <a:rPr lang="en-US" dirty="0" smtClean="0"/>
              <a:t>A letter from the Department of Health as well as three years of trap or dip data.</a:t>
            </a:r>
          </a:p>
        </p:txBody>
      </p:sp>
      <p:sp>
        <p:nvSpPr>
          <p:cNvPr id="29" name="Rectangle 28"/>
          <p:cNvSpPr/>
          <p:nvPr/>
        </p:nvSpPr>
        <p:spPr>
          <a:xfrm>
            <a:off x="990600" y="3457390"/>
            <a:ext cx="6705600" cy="369332"/>
          </a:xfrm>
          <a:prstGeom prst="rect">
            <a:avLst/>
          </a:prstGeom>
        </p:spPr>
        <p:txBody>
          <a:bodyPr wrap="square">
            <a:spAutoFit/>
          </a:bodyPr>
          <a:lstStyle/>
          <a:p>
            <a:pPr>
              <a:buFont typeface="Wingdings" pitchFamily="2" charset="2"/>
              <a:buChar char="§"/>
            </a:pPr>
            <a:r>
              <a:rPr lang="en-US" sz="1400" dirty="0" smtClean="0"/>
              <a:t> </a:t>
            </a:r>
            <a:r>
              <a:rPr lang="en-US" dirty="0" smtClean="0"/>
              <a:t>Spray or dip area maps detailing the zones affected by the disaster. </a:t>
            </a:r>
          </a:p>
        </p:txBody>
      </p:sp>
      <p:sp>
        <p:nvSpPr>
          <p:cNvPr id="30" name="Rectangle 29"/>
          <p:cNvSpPr/>
          <p:nvPr/>
        </p:nvSpPr>
        <p:spPr>
          <a:xfrm>
            <a:off x="990600" y="4029299"/>
            <a:ext cx="6705600" cy="646331"/>
          </a:xfrm>
          <a:prstGeom prst="rect">
            <a:avLst/>
          </a:prstGeom>
        </p:spPr>
        <p:txBody>
          <a:bodyPr wrap="square">
            <a:spAutoFit/>
          </a:bodyPr>
          <a:lstStyle/>
          <a:p>
            <a:pPr>
              <a:buFont typeface="Wingdings" pitchFamily="2" charset="2"/>
              <a:buChar char="§"/>
            </a:pPr>
            <a:r>
              <a:rPr lang="en-US" sz="1400" dirty="0" smtClean="0"/>
              <a:t> </a:t>
            </a:r>
            <a:r>
              <a:rPr lang="en-US" dirty="0" smtClean="0"/>
              <a:t>Dates of application as well as documentation of the chemical used, the application method applied, and the concentration. </a:t>
            </a:r>
          </a:p>
        </p:txBody>
      </p:sp>
      <p:sp>
        <p:nvSpPr>
          <p:cNvPr id="31" name="Rectangle 30"/>
          <p:cNvSpPr/>
          <p:nvPr/>
        </p:nvSpPr>
        <p:spPr>
          <a:xfrm>
            <a:off x="990600" y="4821537"/>
            <a:ext cx="6705600" cy="369332"/>
          </a:xfrm>
          <a:prstGeom prst="rect">
            <a:avLst/>
          </a:prstGeom>
        </p:spPr>
        <p:txBody>
          <a:bodyPr wrap="square">
            <a:spAutoFit/>
          </a:bodyPr>
          <a:lstStyle/>
          <a:p>
            <a:pPr>
              <a:buFont typeface="Wingdings" pitchFamily="2" charset="2"/>
              <a:buChar char="§"/>
            </a:pPr>
            <a:r>
              <a:rPr lang="en-US" sz="1400" dirty="0" smtClean="0"/>
              <a:t> </a:t>
            </a:r>
            <a:r>
              <a:rPr lang="en-US" dirty="0" smtClean="0"/>
              <a:t>Eligibility and documentation questions: Florida Greenbook </a:t>
            </a:r>
          </a:p>
        </p:txBody>
      </p:sp>
      <p:sp>
        <p:nvSpPr>
          <p:cNvPr id="32" name="Rectangle 31"/>
          <p:cNvSpPr/>
          <p:nvPr/>
        </p:nvSpPr>
        <p:spPr>
          <a:xfrm>
            <a:off x="1419687" y="5082403"/>
            <a:ext cx="7553325" cy="369332"/>
          </a:xfrm>
          <a:prstGeom prst="rect">
            <a:avLst/>
          </a:prstGeom>
        </p:spPr>
        <p:txBody>
          <a:bodyPr wrap="square">
            <a:spAutoFit/>
          </a:bodyPr>
          <a:lstStyle/>
          <a:p>
            <a:r>
              <a:rPr lang="en-US" dirty="0" smtClean="0">
                <a:hlinkClick r:id="rId4"/>
              </a:rPr>
              <a:t>http://www.dot.state.fl.us/rddesign/FloridaGreenbook/FloridaGreenbook.pdf</a:t>
            </a:r>
            <a:r>
              <a:rPr lang="en-US" dirty="0" smtClean="0"/>
              <a:t> </a:t>
            </a:r>
            <a:endParaRPr lang="en-US" dirty="0"/>
          </a:p>
        </p:txBody>
      </p:sp>
      <p:sp>
        <p:nvSpPr>
          <p:cNvPr id="33" name="TextBox 32"/>
          <p:cNvSpPr txBox="1"/>
          <p:nvPr/>
        </p:nvSpPr>
        <p:spPr>
          <a:xfrm>
            <a:off x="228600" y="1066800"/>
            <a:ext cx="5943600" cy="369332"/>
          </a:xfrm>
          <a:prstGeom prst="rect">
            <a:avLst/>
          </a:prstGeom>
          <a:noFill/>
        </p:spPr>
        <p:txBody>
          <a:bodyPr wrap="square" rtlCol="0">
            <a:spAutoFit/>
          </a:bodyPr>
          <a:lstStyle/>
          <a:p>
            <a:r>
              <a:rPr lang="en-US" b="1" u="sng" dirty="0" smtClean="0"/>
              <a:t>Category B - Emergency Protective Measures</a:t>
            </a:r>
            <a:endParaRPr lang="en-US" b="1" u="sng"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104" y="5404104"/>
            <a:ext cx="1367894" cy="13716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14400" y="2677180"/>
            <a:ext cx="7391400" cy="769441"/>
          </a:xfrm>
          <a:prstGeom prst="rect">
            <a:avLst/>
          </a:prstGeom>
          <a:noFill/>
        </p:spPr>
        <p:txBody>
          <a:bodyPr wrap="square" rtlCol="0">
            <a:spAutoFit/>
          </a:bodyPr>
          <a:lstStyle/>
          <a:p>
            <a:pPr algn="ctr"/>
            <a:r>
              <a:rPr lang="en-US" sz="4400" dirty="0" smtClean="0"/>
              <a:t>Permanent Work</a:t>
            </a:r>
            <a:endParaRPr lang="en-US" sz="4400" dirty="0"/>
          </a:p>
        </p:txBody>
      </p:sp>
      <p:sp>
        <p:nvSpPr>
          <p:cNvPr id="9" name="TextBox 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399" y="2677180"/>
            <a:ext cx="8872859" cy="769441"/>
          </a:xfrm>
          <a:prstGeom prst="rect">
            <a:avLst/>
          </a:prstGeom>
          <a:noFill/>
        </p:spPr>
        <p:txBody>
          <a:bodyPr wrap="square" rtlCol="0">
            <a:spAutoFit/>
          </a:bodyPr>
          <a:lstStyle/>
          <a:p>
            <a:pPr algn="ctr"/>
            <a:r>
              <a:rPr lang="en-US" sz="4400" dirty="0" smtClean="0"/>
              <a:t>Category C: Roads and Bridges</a:t>
            </a:r>
            <a:endParaRPr lang="en-US" sz="4400" dirty="0"/>
          </a:p>
        </p:txBody>
      </p:sp>
      <p:sp>
        <p:nvSpPr>
          <p:cNvPr id="9" name="TextBox 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260570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19" name="TextBox 18"/>
          <p:cNvSpPr txBox="1"/>
          <p:nvPr/>
        </p:nvSpPr>
        <p:spPr>
          <a:xfrm>
            <a:off x="228600" y="1219200"/>
            <a:ext cx="5943600" cy="369332"/>
          </a:xfrm>
          <a:prstGeom prst="rect">
            <a:avLst/>
          </a:prstGeom>
          <a:noFill/>
        </p:spPr>
        <p:txBody>
          <a:bodyPr wrap="square" rtlCol="0">
            <a:spAutoFit/>
          </a:bodyPr>
          <a:lstStyle/>
          <a:p>
            <a:r>
              <a:rPr lang="en-US" b="1" u="sng" dirty="0" smtClean="0"/>
              <a:t>Category C - Roads and Bridges</a:t>
            </a:r>
            <a:endParaRPr lang="en-US" b="1" u="sng" dirty="0"/>
          </a:p>
        </p:txBody>
      </p:sp>
      <p:graphicFrame>
        <p:nvGraphicFramePr>
          <p:cNvPr id="27" name="Table 26"/>
          <p:cNvGraphicFramePr>
            <a:graphicFrameLocks noGrp="1"/>
          </p:cNvGraphicFramePr>
          <p:nvPr>
            <p:extLst>
              <p:ext uri="{D42A27DB-BD31-4B8C-83A1-F6EECF244321}">
                <p14:modId xmlns:p14="http://schemas.microsoft.com/office/powerpoint/2010/main" val="628530753"/>
              </p:ext>
            </p:extLst>
          </p:nvPr>
        </p:nvGraphicFramePr>
        <p:xfrm>
          <a:off x="762000" y="3218288"/>
          <a:ext cx="7543800" cy="2257081"/>
        </p:xfrm>
        <a:graphic>
          <a:graphicData uri="http://schemas.openxmlformats.org/drawingml/2006/table">
            <a:tbl>
              <a:tblPr firstRow="1" bandRow="1">
                <a:tableStyleId>{69CF1AB2-1976-4502-BF36-3FF5EA218861}</a:tableStyleId>
              </a:tblPr>
              <a:tblGrid>
                <a:gridCol w="2235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3073400">
                  <a:extLst>
                    <a:ext uri="{9D8B030D-6E8A-4147-A177-3AD203B41FA5}">
                      <a16:colId xmlns:a16="http://schemas.microsoft.com/office/drawing/2014/main" val="20002"/>
                    </a:ext>
                  </a:extLst>
                </a:gridCol>
              </a:tblGrid>
              <a:tr h="367321">
                <a:tc gridSpan="2">
                  <a:txBody>
                    <a:bodyPr/>
                    <a:lstStyle/>
                    <a:p>
                      <a:pPr algn="ctr"/>
                      <a:r>
                        <a:rPr lang="en-US" sz="1600" dirty="0" smtClean="0"/>
                        <a:t>                                                 Roads         </a:t>
                      </a:r>
                      <a:endParaRPr lang="en-US" sz="1600" dirty="0"/>
                    </a:p>
                  </a:txBody>
                  <a:tcPr/>
                </a:tc>
                <a:tc hMerge="1">
                  <a:txBody>
                    <a:bodyPr/>
                    <a:lstStyle/>
                    <a:p>
                      <a:endParaRPr lang="en-US" dirty="0"/>
                    </a:p>
                  </a:txBody>
                  <a:tcPr/>
                </a:tc>
                <a:tc>
                  <a:txBody>
                    <a:bodyPr/>
                    <a:lstStyle/>
                    <a:p>
                      <a:pPr algn="ctr"/>
                      <a:r>
                        <a:rPr lang="en-US" sz="1600" dirty="0" smtClean="0"/>
                        <a:t>Bridges</a:t>
                      </a:r>
                      <a:endParaRPr lang="en-US" sz="1600" dirty="0"/>
                    </a:p>
                  </a:txBody>
                  <a:tcPr/>
                </a:tc>
                <a:extLst>
                  <a:ext uri="{0D108BD9-81ED-4DB2-BD59-A6C34878D82A}">
                    <a16:rowId xmlns:a16="http://schemas.microsoft.com/office/drawing/2014/main" val="10000"/>
                  </a:ext>
                </a:extLst>
              </a:tr>
              <a:tr h="370840">
                <a:tc>
                  <a:txBody>
                    <a:bodyPr/>
                    <a:lstStyle/>
                    <a:p>
                      <a:pPr algn="ctr"/>
                      <a:r>
                        <a:rPr lang="en-US" sz="1600" dirty="0" smtClean="0"/>
                        <a:t>Eligible</a:t>
                      </a:r>
                      <a:endParaRPr lang="en-US" sz="1600" b="1" dirty="0"/>
                    </a:p>
                  </a:txBody>
                  <a:tcPr/>
                </a:tc>
                <a:tc>
                  <a:txBody>
                    <a:bodyPr/>
                    <a:lstStyle/>
                    <a:p>
                      <a:r>
                        <a:rPr lang="en-US" sz="1600" dirty="0" smtClean="0"/>
                        <a:t>Surfaces, bases, shoulders, ditches, drainage structures, low water crossings.</a:t>
                      </a:r>
                      <a:endParaRPr lang="en-US" sz="1600" dirty="0"/>
                    </a:p>
                  </a:txBody>
                  <a:tcPr/>
                </a:tc>
                <a:tc>
                  <a:txBody>
                    <a:bodyPr/>
                    <a:lstStyle/>
                    <a:p>
                      <a:r>
                        <a:rPr lang="en-US" sz="1600" dirty="0" smtClean="0"/>
                        <a:t>Decking and pavement, piers, girders, abutments, slope protection, approaches.</a:t>
                      </a:r>
                      <a:endParaRPr lang="en-US" sz="1600" dirty="0"/>
                    </a:p>
                  </a:txBody>
                  <a:tcPr/>
                </a:tc>
                <a:extLst>
                  <a:ext uri="{0D108BD9-81ED-4DB2-BD59-A6C34878D82A}">
                    <a16:rowId xmlns:a16="http://schemas.microsoft.com/office/drawing/2014/main" val="10001"/>
                  </a:ext>
                </a:extLst>
              </a:tr>
              <a:tr h="370840">
                <a:tc>
                  <a:txBody>
                    <a:bodyPr/>
                    <a:lstStyle/>
                    <a:p>
                      <a:pPr algn="ctr"/>
                      <a:r>
                        <a:rPr lang="en-US" sz="1600" dirty="0" smtClean="0"/>
                        <a:t>Ineligible</a:t>
                      </a:r>
                      <a:endParaRPr lang="en-US" sz="1600" b="1" dirty="0"/>
                    </a:p>
                  </a:txBody>
                  <a:tcPr/>
                </a:tc>
                <a:tc gridSpan="2">
                  <a:txBody>
                    <a:bodyPr/>
                    <a:lstStyle/>
                    <a:p>
                      <a:r>
                        <a:rPr lang="en-US" sz="1600" dirty="0" smtClean="0"/>
                        <a:t>Unmaintained or pre-disaster damaged roads and bridges; Roads and bridges under</a:t>
                      </a:r>
                      <a:r>
                        <a:rPr lang="en-US" sz="1600" baseline="0" dirty="0" smtClean="0"/>
                        <a:t> a separate federal aid program or jurisdiction; Private roads (with exceptions).</a:t>
                      </a:r>
                      <a:endParaRPr lang="en-US" sz="1600" dirty="0"/>
                    </a:p>
                  </a:txBody>
                  <a:tcPr/>
                </a:tc>
                <a:tc hMerge="1">
                  <a:txBody>
                    <a:bodyPr/>
                    <a:lstStyle/>
                    <a:p>
                      <a:endParaRPr lang="en-US" sz="1400" dirty="0"/>
                    </a:p>
                  </a:txBody>
                  <a:tcPr/>
                </a:tc>
                <a:extLst>
                  <a:ext uri="{0D108BD9-81ED-4DB2-BD59-A6C34878D82A}">
                    <a16:rowId xmlns:a16="http://schemas.microsoft.com/office/drawing/2014/main" val="10002"/>
                  </a:ext>
                </a:extLst>
              </a:tr>
            </a:tbl>
          </a:graphicData>
        </a:graphic>
      </p:graphicFrame>
      <p:sp>
        <p:nvSpPr>
          <p:cNvPr id="28" name="Rectangle 27"/>
          <p:cNvSpPr/>
          <p:nvPr/>
        </p:nvSpPr>
        <p:spPr>
          <a:xfrm>
            <a:off x="990600" y="1734238"/>
            <a:ext cx="7543800" cy="646331"/>
          </a:xfrm>
          <a:prstGeom prst="rect">
            <a:avLst/>
          </a:prstGeom>
        </p:spPr>
        <p:txBody>
          <a:bodyPr wrap="square">
            <a:spAutoFit/>
          </a:bodyPr>
          <a:lstStyle/>
          <a:p>
            <a:pPr>
              <a:buFont typeface="Wingdings" pitchFamily="2" charset="2"/>
              <a:buChar char="§"/>
            </a:pPr>
            <a:r>
              <a:rPr lang="en-US" sz="1400" dirty="0" smtClean="0"/>
              <a:t> </a:t>
            </a:r>
            <a:r>
              <a:rPr lang="en-US" dirty="0" smtClean="0"/>
              <a:t>Under the Public Assistance program, roads and bridges that are the legal responsibility of an eligible Applicant are potentially eligible for assistance. </a:t>
            </a:r>
          </a:p>
        </p:txBody>
      </p:sp>
      <p:sp>
        <p:nvSpPr>
          <p:cNvPr id="29" name="Rectangle 28"/>
          <p:cNvSpPr/>
          <p:nvPr/>
        </p:nvSpPr>
        <p:spPr>
          <a:xfrm>
            <a:off x="990600" y="2495757"/>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FEMA will not pay to repair damages to roads or bridges that are not a direct result of a declared disaster.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0" name="TextBox 19"/>
          <p:cNvSpPr txBox="1"/>
          <p:nvPr/>
        </p:nvSpPr>
        <p:spPr>
          <a:xfrm>
            <a:off x="609600" y="1478578"/>
            <a:ext cx="8077200"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When collecting data to submit for writing Project Worksheets, the following will be important:</a:t>
            </a:r>
          </a:p>
        </p:txBody>
      </p:sp>
      <p:sp>
        <p:nvSpPr>
          <p:cNvPr id="21" name="TextBox 20"/>
          <p:cNvSpPr txBox="1"/>
          <p:nvPr/>
        </p:nvSpPr>
        <p:spPr>
          <a:xfrm>
            <a:off x="228600" y="1109246"/>
            <a:ext cx="5943600" cy="369332"/>
          </a:xfrm>
          <a:prstGeom prst="rect">
            <a:avLst/>
          </a:prstGeom>
          <a:noFill/>
        </p:spPr>
        <p:txBody>
          <a:bodyPr wrap="square" rtlCol="0">
            <a:spAutoFit/>
          </a:bodyPr>
          <a:lstStyle/>
          <a:p>
            <a:r>
              <a:rPr lang="en-US" b="1" u="sng" dirty="0" smtClean="0"/>
              <a:t>Category C - Roads and Bridges</a:t>
            </a:r>
            <a:endParaRPr lang="en-US" b="1" u="sng" dirty="0"/>
          </a:p>
        </p:txBody>
      </p:sp>
      <p:graphicFrame>
        <p:nvGraphicFramePr>
          <p:cNvPr id="23" name="Table 22"/>
          <p:cNvGraphicFramePr>
            <a:graphicFrameLocks noGrp="1"/>
          </p:cNvGraphicFramePr>
          <p:nvPr>
            <p:extLst>
              <p:ext uri="{D42A27DB-BD31-4B8C-83A1-F6EECF244321}">
                <p14:modId xmlns:p14="http://schemas.microsoft.com/office/powerpoint/2010/main" val="2676469018"/>
              </p:ext>
            </p:extLst>
          </p:nvPr>
        </p:nvGraphicFramePr>
        <p:xfrm>
          <a:off x="876300" y="2077931"/>
          <a:ext cx="7391400" cy="3850640"/>
        </p:xfrm>
        <a:graphic>
          <a:graphicData uri="http://schemas.openxmlformats.org/drawingml/2006/table">
            <a:tbl>
              <a:tblPr firstRow="1" bandRow="1">
                <a:tableStyleId>{69CF1AB2-1976-4502-BF36-3FF5EA218861}</a:tableStyleId>
              </a:tblPr>
              <a:tblGrid>
                <a:gridCol w="1847850">
                  <a:extLst>
                    <a:ext uri="{9D8B030D-6E8A-4147-A177-3AD203B41FA5}">
                      <a16:colId xmlns:a16="http://schemas.microsoft.com/office/drawing/2014/main" val="20000"/>
                    </a:ext>
                  </a:extLst>
                </a:gridCol>
                <a:gridCol w="5543550">
                  <a:extLst>
                    <a:ext uri="{9D8B030D-6E8A-4147-A177-3AD203B41FA5}">
                      <a16:colId xmlns:a16="http://schemas.microsoft.com/office/drawing/2014/main" val="20001"/>
                    </a:ext>
                  </a:extLst>
                </a:gridCol>
              </a:tblGrid>
              <a:tr h="370840">
                <a:tc gridSpan="2">
                  <a:txBody>
                    <a:bodyPr/>
                    <a:lstStyle/>
                    <a:p>
                      <a:pPr algn="ctr"/>
                      <a:r>
                        <a:rPr lang="en-US" sz="1600" dirty="0" smtClean="0"/>
                        <a:t>Collecting Data on Damaged Roads and Bridges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500" dirty="0" smtClean="0"/>
                        <a:t>Identify the Responsible Agency</a:t>
                      </a:r>
                      <a:endParaRPr lang="en-US" sz="1500" b="1" dirty="0"/>
                    </a:p>
                  </a:txBody>
                  <a:tcPr/>
                </a:tc>
                <a:tc>
                  <a:txBody>
                    <a:bodyPr/>
                    <a:lstStyle/>
                    <a:p>
                      <a:r>
                        <a:rPr lang="en-US" sz="1500" dirty="0" smtClean="0"/>
                        <a:t>Who is legally responsible for the repairs? Does the</a:t>
                      </a:r>
                      <a:r>
                        <a:rPr lang="en-US" sz="1500" baseline="0" dirty="0" smtClean="0"/>
                        <a:t> road or bridge fall under the FHWA program? Is it a service road maintained by the National Resources Conservation Service (MRCS) or the United States Army Corp of Engineers (USACE)?</a:t>
                      </a:r>
                      <a:endParaRPr lang="en-US" sz="1500" dirty="0"/>
                    </a:p>
                  </a:txBody>
                  <a:tcPr/>
                </a:tc>
                <a:extLst>
                  <a:ext uri="{0D108BD9-81ED-4DB2-BD59-A6C34878D82A}">
                    <a16:rowId xmlns:a16="http://schemas.microsoft.com/office/drawing/2014/main" val="10001"/>
                  </a:ext>
                </a:extLst>
              </a:tr>
              <a:tr h="370840">
                <a:tc>
                  <a:txBody>
                    <a:bodyPr/>
                    <a:lstStyle/>
                    <a:p>
                      <a:r>
                        <a:rPr lang="en-US" sz="1500" dirty="0" smtClean="0"/>
                        <a:t>Note Features</a:t>
                      </a:r>
                      <a:endParaRPr lang="en-US" sz="1500" b="1" dirty="0"/>
                    </a:p>
                  </a:txBody>
                  <a:tcPr/>
                </a:tc>
                <a:tc>
                  <a:txBody>
                    <a:bodyPr/>
                    <a:lstStyle/>
                    <a:p>
                      <a:r>
                        <a:rPr lang="en-US" sz="1500" dirty="0" smtClean="0"/>
                        <a:t>Identify the road surface materials (dirt, asphalt, gravel, etc.), how many lanes, and classification. Identify the bridge size and type (steel, concrete, timber, truss).</a:t>
                      </a:r>
                      <a:endParaRPr lang="en-US" sz="1500" dirty="0"/>
                    </a:p>
                  </a:txBody>
                  <a:tcPr/>
                </a:tc>
                <a:extLst>
                  <a:ext uri="{0D108BD9-81ED-4DB2-BD59-A6C34878D82A}">
                    <a16:rowId xmlns:a16="http://schemas.microsoft.com/office/drawing/2014/main" val="10002"/>
                  </a:ext>
                </a:extLst>
              </a:tr>
              <a:tr h="370840">
                <a:tc>
                  <a:txBody>
                    <a:bodyPr/>
                    <a:lstStyle/>
                    <a:p>
                      <a:r>
                        <a:rPr lang="en-US" sz="1500" dirty="0" smtClean="0"/>
                        <a:t>Describe Impacts</a:t>
                      </a:r>
                      <a:endParaRPr lang="en-US" sz="1500" b="1" dirty="0"/>
                    </a:p>
                  </a:txBody>
                  <a:tcPr/>
                </a:tc>
                <a:tc>
                  <a:txBody>
                    <a:bodyPr/>
                    <a:lstStyle/>
                    <a:p>
                      <a:r>
                        <a:rPr lang="en-US" sz="1500" dirty="0" smtClean="0"/>
                        <a:t>What is the damage</a:t>
                      </a:r>
                      <a:r>
                        <a:rPr lang="en-US" sz="1500" baseline="0" dirty="0" smtClean="0"/>
                        <a:t> to the road? Does it affect the county as a whole or specific residents? Are there any alternative routes?</a:t>
                      </a:r>
                      <a:endParaRPr lang="en-US" sz="1500" dirty="0"/>
                    </a:p>
                  </a:txBody>
                  <a:tcPr/>
                </a:tc>
                <a:extLst>
                  <a:ext uri="{0D108BD9-81ED-4DB2-BD59-A6C34878D82A}">
                    <a16:rowId xmlns:a16="http://schemas.microsoft.com/office/drawing/2014/main" val="10003"/>
                  </a:ext>
                </a:extLst>
              </a:tr>
              <a:tr h="370840">
                <a:tc>
                  <a:txBody>
                    <a:bodyPr/>
                    <a:lstStyle/>
                    <a:p>
                      <a:r>
                        <a:rPr lang="en-US" sz="1500" dirty="0" smtClean="0"/>
                        <a:t>Take Measurements</a:t>
                      </a:r>
                      <a:endParaRPr lang="en-US" sz="1500" b="1" dirty="0"/>
                    </a:p>
                  </a:txBody>
                  <a:tcPr/>
                </a:tc>
                <a:tc>
                  <a:txBody>
                    <a:bodyPr/>
                    <a:lstStyle/>
                    <a:p>
                      <a:r>
                        <a:rPr lang="en-US" sz="1500" dirty="0" smtClean="0"/>
                        <a:t>Take dimensions if</a:t>
                      </a:r>
                      <a:r>
                        <a:rPr lang="en-US" sz="1500" baseline="0" dirty="0" smtClean="0"/>
                        <a:t> possible of the affected area of the road or bridge.</a:t>
                      </a:r>
                      <a:endParaRPr lang="en-US" sz="1500" dirty="0"/>
                    </a:p>
                  </a:txBody>
                  <a:tcPr/>
                </a:tc>
                <a:extLst>
                  <a:ext uri="{0D108BD9-81ED-4DB2-BD59-A6C34878D82A}">
                    <a16:rowId xmlns:a16="http://schemas.microsoft.com/office/drawing/2014/main" val="10004"/>
                  </a:ext>
                </a:extLst>
              </a:tr>
              <a:tr h="370840">
                <a:tc>
                  <a:txBody>
                    <a:bodyPr/>
                    <a:lstStyle/>
                    <a:p>
                      <a:r>
                        <a:rPr lang="en-US" sz="1500" dirty="0" smtClean="0"/>
                        <a:t>Calculate Costs</a:t>
                      </a:r>
                      <a:endParaRPr lang="en-US" sz="1500" b="1" dirty="0"/>
                    </a:p>
                  </a:txBody>
                  <a:tcPr/>
                </a:tc>
                <a:tc>
                  <a:txBody>
                    <a:bodyPr/>
                    <a:lstStyle/>
                    <a:p>
                      <a:r>
                        <a:rPr lang="en-US" sz="1500" dirty="0" smtClean="0"/>
                        <a:t>If costs cannot be determined by</a:t>
                      </a:r>
                      <a:r>
                        <a:rPr lang="en-US" sz="1500" baseline="0" dirty="0" smtClean="0"/>
                        <a:t> consulting the local department responsible for repairs, use FDOT historical costs data or other standardized cost formulas.</a:t>
                      </a:r>
                      <a:endParaRPr lang="en-US" sz="1500" dirty="0"/>
                    </a:p>
                  </a:txBody>
                  <a:tcPr/>
                </a:tc>
                <a:extLst>
                  <a:ext uri="{0D108BD9-81ED-4DB2-BD59-A6C34878D82A}">
                    <a16:rowId xmlns:a16="http://schemas.microsoft.com/office/drawing/2014/main" val="10005"/>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4" cy="1371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330434"/>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0800000">
            <a:off x="228600" y="990600"/>
            <a:ext cx="8686800" cy="1600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14" descr="http://msnbcmedia.msn.com/j/MSNBC/Components/Photo/_new/pb-120120-south-africa-flooding-nj-04.photoblog900.jpg">
            <a:hlinkClick r:id="rId3"/>
          </p:cNvPr>
          <p:cNvPicPr>
            <a:picLocks noChangeAspect="1" noChangeArrowheads="1"/>
          </p:cNvPicPr>
          <p:nvPr/>
        </p:nvPicPr>
        <p:blipFill>
          <a:blip r:embed="rId4" cstate="print"/>
          <a:srcRect/>
          <a:stretch>
            <a:fillRect/>
          </a:stretch>
        </p:blipFill>
        <p:spPr bwMode="auto">
          <a:xfrm>
            <a:off x="2362200" y="1066800"/>
            <a:ext cx="2090385" cy="1392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 descr="http://newswatch.nationalgeographic.com/files/2012/12/hurricane-sandy-damaged-road-outer-banks.jpg">
            <a:hlinkClick r:id="rId5"/>
          </p:cNvPr>
          <p:cNvPicPr>
            <a:picLocks noChangeAspect="1" noChangeArrowheads="1"/>
          </p:cNvPicPr>
          <p:nvPr/>
        </p:nvPicPr>
        <p:blipFill>
          <a:blip r:embed="rId6" cstate="print"/>
          <a:srcRect/>
          <a:stretch>
            <a:fillRect/>
          </a:stretch>
        </p:blipFill>
        <p:spPr bwMode="auto">
          <a:xfrm>
            <a:off x="304800" y="1066800"/>
            <a:ext cx="1850887" cy="1388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4" descr="http://2.bp.blogspot.com/_ovJS1Em-6dg/RjWwOHA-U9I/AAAAAAAAHOs/4HxwPaMW1TU/s400/destroyedBridge.jpg">
            <a:hlinkClick r:id="rId7"/>
          </p:cNvPr>
          <p:cNvPicPr>
            <a:picLocks noChangeAspect="1" noChangeArrowheads="1"/>
          </p:cNvPicPr>
          <p:nvPr/>
        </p:nvPicPr>
        <p:blipFill>
          <a:blip r:embed="rId8" cstate="print"/>
          <a:srcRect/>
          <a:stretch>
            <a:fillRect/>
          </a:stretch>
        </p:blipFill>
        <p:spPr bwMode="auto">
          <a:xfrm>
            <a:off x="4648200" y="1066800"/>
            <a:ext cx="1905000" cy="1411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8" descr="http://users.ece.utexas.edu/~kwasinski/damaged%20road%205.jpg">
            <a:hlinkClick r:id="rId9"/>
          </p:cNvPr>
          <p:cNvPicPr>
            <a:picLocks noChangeAspect="1" noChangeArrowheads="1"/>
          </p:cNvPicPr>
          <p:nvPr/>
        </p:nvPicPr>
        <p:blipFill>
          <a:blip r:embed="rId10" cstate="print"/>
          <a:srcRect/>
          <a:stretch>
            <a:fillRect/>
          </a:stretch>
        </p:blipFill>
        <p:spPr bwMode="auto">
          <a:xfrm>
            <a:off x="6781800" y="1066800"/>
            <a:ext cx="2038097"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TextBox 2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30" name="TextBox 29"/>
          <p:cNvSpPr txBox="1"/>
          <p:nvPr/>
        </p:nvSpPr>
        <p:spPr>
          <a:xfrm>
            <a:off x="609600" y="3349823"/>
            <a:ext cx="8077200"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In addition to measurements and cost estimates, it’s important to document any information related to:</a:t>
            </a:r>
          </a:p>
        </p:txBody>
      </p:sp>
      <p:sp>
        <p:nvSpPr>
          <p:cNvPr id="31" name="TextBox 30"/>
          <p:cNvSpPr txBox="1"/>
          <p:nvPr/>
        </p:nvSpPr>
        <p:spPr>
          <a:xfrm>
            <a:off x="228600" y="2782669"/>
            <a:ext cx="5943600" cy="369332"/>
          </a:xfrm>
          <a:prstGeom prst="rect">
            <a:avLst/>
          </a:prstGeom>
          <a:noFill/>
        </p:spPr>
        <p:txBody>
          <a:bodyPr wrap="square" rtlCol="0">
            <a:spAutoFit/>
          </a:bodyPr>
          <a:lstStyle/>
          <a:p>
            <a:r>
              <a:rPr lang="en-US" b="1" u="sng" dirty="0" smtClean="0"/>
              <a:t>Category C - Roads and Bridges</a:t>
            </a:r>
            <a:endParaRPr lang="en-US" b="1" u="sng" dirty="0"/>
          </a:p>
        </p:txBody>
      </p:sp>
      <p:sp>
        <p:nvSpPr>
          <p:cNvPr id="32" name="Rectangle 31"/>
          <p:cNvSpPr/>
          <p:nvPr/>
        </p:nvSpPr>
        <p:spPr>
          <a:xfrm>
            <a:off x="1143000" y="3938977"/>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Whether or not the road or bridge has a history of previous damage. </a:t>
            </a:r>
          </a:p>
        </p:txBody>
      </p:sp>
      <p:sp>
        <p:nvSpPr>
          <p:cNvPr id="33" name="Rectangle 32"/>
          <p:cNvSpPr/>
          <p:nvPr/>
        </p:nvSpPr>
        <p:spPr>
          <a:xfrm>
            <a:off x="1143000" y="4492823"/>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Whether or not the road or bridge required any type of emergency repairs</a:t>
            </a:r>
          </a:p>
        </p:txBody>
      </p:sp>
      <p:sp>
        <p:nvSpPr>
          <p:cNvPr id="36" name="Rectangle 35"/>
          <p:cNvSpPr/>
          <p:nvPr/>
        </p:nvSpPr>
        <p:spPr>
          <a:xfrm>
            <a:off x="1143000" y="5168443"/>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Equipment, material, and labor rates for conducting the repair work.</a:t>
            </a:r>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90104" y="5404104"/>
            <a:ext cx="1367894" cy="13716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62000" y="87088"/>
            <a:ext cx="7620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5" name="TextBox 24"/>
          <p:cNvSpPr txBox="1"/>
          <p:nvPr/>
        </p:nvSpPr>
        <p:spPr>
          <a:xfrm>
            <a:off x="228600" y="1143000"/>
            <a:ext cx="5943600" cy="369332"/>
          </a:xfrm>
          <a:prstGeom prst="rect">
            <a:avLst/>
          </a:prstGeom>
          <a:noFill/>
        </p:spPr>
        <p:txBody>
          <a:bodyPr wrap="square" rtlCol="0">
            <a:spAutoFit/>
          </a:bodyPr>
          <a:lstStyle/>
          <a:p>
            <a:r>
              <a:rPr lang="en-US" b="1" u="sng" dirty="0" smtClean="0"/>
              <a:t>Category C - Roads and Bridges</a:t>
            </a:r>
            <a:endParaRPr lang="en-US" b="1" u="sng" dirty="0"/>
          </a:p>
        </p:txBody>
      </p:sp>
      <p:sp>
        <p:nvSpPr>
          <p:cNvPr id="26" name="TextBox 25"/>
          <p:cNvSpPr txBox="1"/>
          <p:nvPr/>
        </p:nvSpPr>
        <p:spPr>
          <a:xfrm>
            <a:off x="609600" y="1504847"/>
            <a:ext cx="8077200" cy="1200329"/>
          </a:xfrm>
          <a:prstGeom prst="rect">
            <a:avLst/>
          </a:prstGeom>
          <a:noFill/>
        </p:spPr>
        <p:txBody>
          <a:bodyPr wrap="square" rtlCol="0">
            <a:spAutoFit/>
          </a:bodyPr>
          <a:lstStyle/>
          <a:p>
            <a:pPr>
              <a:buFont typeface="Wingdings" pitchFamily="2" charset="2"/>
              <a:buChar char="§"/>
            </a:pPr>
            <a:r>
              <a:rPr lang="en-US" sz="1400" dirty="0"/>
              <a:t> </a:t>
            </a:r>
            <a:r>
              <a:rPr lang="en-US" dirty="0" smtClean="0"/>
              <a:t>Although all costs associated with repairing roads and bridges may not be readily available at the time of the Initial Damage Assessment, documentation of those costs/rates can be included in a county’s damage threshold if presented to State and FEMA counterparts during the Joint Preliminary Damage Assessment.</a:t>
            </a:r>
          </a:p>
        </p:txBody>
      </p:sp>
      <p:sp>
        <p:nvSpPr>
          <p:cNvPr id="27" name="TextBox 26"/>
          <p:cNvSpPr txBox="1"/>
          <p:nvPr/>
        </p:nvSpPr>
        <p:spPr>
          <a:xfrm>
            <a:off x="580845" y="2661072"/>
            <a:ext cx="8077200" cy="923330"/>
          </a:xfrm>
          <a:prstGeom prst="rect">
            <a:avLst/>
          </a:prstGeom>
          <a:noFill/>
        </p:spPr>
        <p:txBody>
          <a:bodyPr wrap="square" rtlCol="0">
            <a:spAutoFit/>
          </a:bodyPr>
          <a:lstStyle/>
          <a:p>
            <a:pPr>
              <a:buFont typeface="Wingdings" pitchFamily="2" charset="2"/>
              <a:buChar char="§"/>
            </a:pPr>
            <a:r>
              <a:rPr lang="en-US" sz="1400" dirty="0"/>
              <a:t> </a:t>
            </a:r>
            <a:r>
              <a:rPr lang="en-US" dirty="0" smtClean="0"/>
              <a:t>Many of these rates will be available from the Public Works Department and will provide a more accurate estimate of the cost to repair disaster related damages than standard cost estimating formulas.</a:t>
            </a:r>
          </a:p>
        </p:txBody>
      </p:sp>
      <p:sp>
        <p:nvSpPr>
          <p:cNvPr id="28" name="Rectangle 27"/>
          <p:cNvSpPr/>
          <p:nvPr/>
        </p:nvSpPr>
        <p:spPr>
          <a:xfrm>
            <a:off x="1143000" y="3578305"/>
            <a:ext cx="7162800" cy="584775"/>
          </a:xfrm>
          <a:prstGeom prst="rect">
            <a:avLst/>
          </a:prstGeom>
        </p:spPr>
        <p:txBody>
          <a:bodyPr wrap="square">
            <a:spAutoFit/>
          </a:bodyPr>
          <a:lstStyle/>
          <a:p>
            <a:pPr>
              <a:buFont typeface="Wingdings" pitchFamily="2" charset="2"/>
              <a:buChar char="§"/>
            </a:pPr>
            <a:r>
              <a:rPr lang="en-US" sz="1400" dirty="0" smtClean="0"/>
              <a:t> </a:t>
            </a:r>
            <a:r>
              <a:rPr lang="en-US" sz="1600" dirty="0" smtClean="0"/>
              <a:t>Maintenance of Traffic (MOT)- warning signs, flagmen, detour setup/signs, regulatory signage, barricades, cones, variable message boards.</a:t>
            </a:r>
          </a:p>
        </p:txBody>
      </p:sp>
      <p:sp>
        <p:nvSpPr>
          <p:cNvPr id="31" name="Rectangle 30"/>
          <p:cNvSpPr/>
          <p:nvPr/>
        </p:nvSpPr>
        <p:spPr>
          <a:xfrm>
            <a:off x="1143000" y="4201180"/>
            <a:ext cx="7162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Equipment- dump truck, grader, excavator/loader, roller/packer.</a:t>
            </a:r>
          </a:p>
        </p:txBody>
      </p:sp>
      <p:sp>
        <p:nvSpPr>
          <p:cNvPr id="34" name="Rectangle 33"/>
          <p:cNvSpPr/>
          <p:nvPr/>
        </p:nvSpPr>
        <p:spPr>
          <a:xfrm>
            <a:off x="1143000" y="4645223"/>
            <a:ext cx="7543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Drainage Structure Types- pipe, concrete, metal, size, installation, wingwalls, headwalls.</a:t>
            </a:r>
          </a:p>
        </p:txBody>
      </p:sp>
      <p:sp>
        <p:nvSpPr>
          <p:cNvPr id="35" name="Rectangle 34"/>
          <p:cNvSpPr/>
          <p:nvPr/>
        </p:nvSpPr>
        <p:spPr>
          <a:xfrm>
            <a:off x="1143000" y="5102423"/>
            <a:ext cx="7162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Ditch Cleaning Costs- excavation, hauling, pulling, cleaning.</a:t>
            </a:r>
          </a:p>
        </p:txBody>
      </p:sp>
      <p:sp>
        <p:nvSpPr>
          <p:cNvPr id="36" name="Rectangle 35"/>
          <p:cNvSpPr/>
          <p:nvPr/>
        </p:nvSpPr>
        <p:spPr>
          <a:xfrm>
            <a:off x="1143000" y="5559623"/>
            <a:ext cx="7162800" cy="338554"/>
          </a:xfrm>
          <a:prstGeom prst="rect">
            <a:avLst/>
          </a:prstGeom>
        </p:spPr>
        <p:txBody>
          <a:bodyPr wrap="square">
            <a:spAutoFit/>
          </a:bodyPr>
          <a:lstStyle/>
          <a:p>
            <a:pPr>
              <a:buFont typeface="Wingdings" pitchFamily="2" charset="2"/>
              <a:buChar char="§"/>
            </a:pPr>
            <a:r>
              <a:rPr lang="en-US" sz="1400" dirty="0" smtClean="0"/>
              <a:t> </a:t>
            </a:r>
            <a:r>
              <a:rPr lang="en-US" sz="1600" dirty="0" smtClean="0"/>
              <a:t>Force Account Labor- hourly wage rates, benefit rates, pay policy.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399" y="2677180"/>
            <a:ext cx="8872859" cy="769441"/>
          </a:xfrm>
          <a:prstGeom prst="rect">
            <a:avLst/>
          </a:prstGeom>
          <a:noFill/>
        </p:spPr>
        <p:txBody>
          <a:bodyPr wrap="square" rtlCol="0">
            <a:spAutoFit/>
          </a:bodyPr>
          <a:lstStyle/>
          <a:p>
            <a:pPr algn="ctr"/>
            <a:r>
              <a:rPr lang="en-US" sz="4400" dirty="0" smtClean="0"/>
              <a:t>Category D: Water Control Facilities</a:t>
            </a:r>
            <a:endParaRPr lang="en-US" sz="4400" dirty="0"/>
          </a:p>
        </p:txBody>
      </p:sp>
      <p:sp>
        <p:nvSpPr>
          <p:cNvPr id="9" name="TextBox 8"/>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602095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76300" y="0"/>
            <a:ext cx="7391400" cy="758952"/>
          </a:xfrm>
          <a:prstGeom prst="rect">
            <a:avLst/>
          </a:prstGeom>
          <a:noFill/>
        </p:spPr>
        <p:txBody>
          <a:bodyPr wrap="square" rtlCol="0" anchor="ctr">
            <a:spAutoFit/>
          </a:bodyPr>
          <a:lstStyle/>
          <a:p>
            <a:pPr algn="ctr"/>
            <a:r>
              <a:rPr lang="en-US" sz="3200" u="sng" dirty="0" smtClean="0">
                <a:solidFill>
                  <a:schemeClr val="bg1"/>
                </a:solidFill>
              </a:rPr>
              <a:t>Post-Declaration Timelines</a:t>
            </a:r>
            <a:endParaRPr lang="en-US" sz="3200" u="sng" dirty="0">
              <a:solidFill>
                <a:schemeClr val="bg1"/>
              </a:solidFill>
            </a:endParaRPr>
          </a:p>
        </p:txBody>
      </p:sp>
      <p:sp>
        <p:nvSpPr>
          <p:cNvPr id="13" name="Rectangle 12"/>
          <p:cNvSpPr/>
          <p:nvPr/>
        </p:nvSpPr>
        <p:spPr>
          <a:xfrm>
            <a:off x="609600" y="914400"/>
            <a:ext cx="79248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Disaster</a:t>
            </a:r>
            <a:endParaRPr lang="en-US" sz="2000" dirty="0"/>
          </a:p>
        </p:txBody>
      </p:sp>
      <p:sp>
        <p:nvSpPr>
          <p:cNvPr id="15" name="TextBox 14"/>
          <p:cNvSpPr txBox="1"/>
          <p:nvPr/>
        </p:nvSpPr>
        <p:spPr>
          <a:xfrm>
            <a:off x="601421" y="1826960"/>
            <a:ext cx="7848600" cy="830997"/>
          </a:xfrm>
          <a:prstGeom prst="rect">
            <a:avLst/>
          </a:prstGeom>
          <a:noFill/>
        </p:spPr>
        <p:txBody>
          <a:bodyPr wrap="square" rtlCol="0">
            <a:spAutoFit/>
          </a:bodyPr>
          <a:lstStyle/>
          <a:p>
            <a:pPr>
              <a:buFont typeface="Wingdings" pitchFamily="2" charset="2"/>
              <a:buChar char="§"/>
            </a:pPr>
            <a:r>
              <a:rPr lang="en-US" sz="1400" dirty="0"/>
              <a:t> </a:t>
            </a:r>
            <a:r>
              <a:rPr lang="en-US" sz="1600" dirty="0" smtClean="0"/>
              <a:t>Once a disaster has been declared, the State will conduct an Applicants’ Briefing for each county named in the declaration and </a:t>
            </a:r>
            <a:r>
              <a:rPr lang="en-US" sz="1600" b="1" i="1" u="sng" dirty="0" smtClean="0"/>
              <a:t>potential Applicants will have 30 days from the date of the declaration to submit a Request for Public Assistance (RPA</a:t>
            </a:r>
            <a:r>
              <a:rPr lang="en-US" sz="1600" dirty="0" smtClean="0"/>
              <a:t>).</a:t>
            </a:r>
          </a:p>
        </p:txBody>
      </p:sp>
      <p:sp>
        <p:nvSpPr>
          <p:cNvPr id="16" name="TextBox 15"/>
          <p:cNvSpPr txBox="1"/>
          <p:nvPr/>
        </p:nvSpPr>
        <p:spPr>
          <a:xfrm>
            <a:off x="647700" y="2617971"/>
            <a:ext cx="7848600" cy="1323439"/>
          </a:xfrm>
          <a:prstGeom prst="rect">
            <a:avLst/>
          </a:prstGeom>
          <a:noFill/>
        </p:spPr>
        <p:txBody>
          <a:bodyPr wrap="square" rtlCol="0">
            <a:spAutoFit/>
          </a:bodyPr>
          <a:lstStyle/>
          <a:p>
            <a:pPr>
              <a:buFont typeface="Wingdings" pitchFamily="2" charset="2"/>
              <a:buChar char="§"/>
            </a:pPr>
            <a:r>
              <a:rPr lang="en-US" sz="1400" dirty="0"/>
              <a:t> </a:t>
            </a:r>
            <a:r>
              <a:rPr lang="en-US" sz="1600" dirty="0" smtClean="0"/>
              <a:t>Once an Applicants’ RPA has been accepted, FEMA will hold a Kickoff Meeting. Applicants have </a:t>
            </a:r>
            <a:r>
              <a:rPr lang="en-US" sz="1600" b="1" dirty="0" smtClean="0"/>
              <a:t>60 days </a:t>
            </a:r>
            <a:r>
              <a:rPr lang="en-US" sz="1600" dirty="0" smtClean="0"/>
              <a:t>from the date of the Kickoff Meeting to identify eligible damages.</a:t>
            </a:r>
          </a:p>
          <a:p>
            <a:pPr>
              <a:buFont typeface="Wingdings" pitchFamily="2" charset="2"/>
              <a:buChar char="§"/>
            </a:pPr>
            <a:endParaRPr lang="en-US" sz="1600" dirty="0"/>
          </a:p>
          <a:p>
            <a:pPr>
              <a:buFont typeface="Wingdings" pitchFamily="2" charset="2"/>
              <a:buChar char="§"/>
            </a:pPr>
            <a:r>
              <a:rPr lang="en-US" sz="1600" dirty="0" smtClean="0"/>
              <a:t>After damages have been identified and all documentation for a project has been submitted, FEMA will take action on granting funds within </a:t>
            </a:r>
            <a:r>
              <a:rPr lang="en-US" sz="1600" b="1" dirty="0" smtClean="0"/>
              <a:t>45 days.</a:t>
            </a:r>
          </a:p>
        </p:txBody>
      </p:sp>
      <p:sp>
        <p:nvSpPr>
          <p:cNvPr id="19" name="TextBox 18"/>
          <p:cNvSpPr txBox="1"/>
          <p:nvPr/>
        </p:nvSpPr>
        <p:spPr>
          <a:xfrm>
            <a:off x="617236" y="3973133"/>
            <a:ext cx="7848600" cy="584775"/>
          </a:xfrm>
          <a:prstGeom prst="rect">
            <a:avLst/>
          </a:prstGeom>
          <a:noFill/>
        </p:spPr>
        <p:txBody>
          <a:bodyPr wrap="square" rtlCol="0">
            <a:spAutoFit/>
          </a:bodyPr>
          <a:lstStyle/>
          <a:p>
            <a:pPr>
              <a:buFont typeface="Wingdings" pitchFamily="2" charset="2"/>
              <a:buChar char="§"/>
            </a:pPr>
            <a:r>
              <a:rPr lang="en-US" sz="1400" dirty="0"/>
              <a:t> </a:t>
            </a:r>
            <a:r>
              <a:rPr lang="en-US" sz="1600" dirty="0" smtClean="0"/>
              <a:t>After a decision on funding has been made by FEMA, the Applicant may appeal the decision within </a:t>
            </a:r>
            <a:r>
              <a:rPr lang="en-US" sz="1600" b="1" dirty="0" smtClean="0"/>
              <a:t>60 days </a:t>
            </a:r>
            <a:r>
              <a:rPr lang="en-US" sz="1600" dirty="0" smtClean="0"/>
              <a:t>of notification. </a:t>
            </a:r>
          </a:p>
        </p:txBody>
      </p:sp>
      <p:sp>
        <p:nvSpPr>
          <p:cNvPr id="20" name="TextBox 19"/>
          <p:cNvSpPr txBox="1"/>
          <p:nvPr/>
        </p:nvSpPr>
        <p:spPr>
          <a:xfrm>
            <a:off x="609600" y="4637317"/>
            <a:ext cx="7890588" cy="1077218"/>
          </a:xfrm>
          <a:prstGeom prst="rect">
            <a:avLst/>
          </a:prstGeom>
          <a:noFill/>
        </p:spPr>
        <p:txBody>
          <a:bodyPr wrap="square" rtlCol="0">
            <a:spAutoFit/>
          </a:bodyPr>
          <a:lstStyle/>
          <a:p>
            <a:pPr>
              <a:buFont typeface="Wingdings" pitchFamily="2" charset="2"/>
              <a:buChar char="§"/>
            </a:pPr>
            <a:r>
              <a:rPr lang="en-US" sz="1400" dirty="0"/>
              <a:t> </a:t>
            </a:r>
            <a:r>
              <a:rPr lang="en-US" sz="1600" dirty="0" smtClean="0"/>
              <a:t>After FEMA has approved the eligibility of a Applicant, the State will notify the Applicant, via Florida PA.org, to review and execute the State-Applicant Funding Agreement. The Funding Agreement should be submitted in a timely manner, as it must be signed by the Applicant and Grantee prior to receipt of any payments.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70743" cy="137445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grpSp>
        <p:nvGrpSpPr>
          <p:cNvPr id="25" name="Group 24"/>
          <p:cNvGrpSpPr/>
          <p:nvPr/>
        </p:nvGrpSpPr>
        <p:grpSpPr>
          <a:xfrm>
            <a:off x="228600" y="990600"/>
            <a:ext cx="8686800" cy="1828800"/>
            <a:chOff x="228600" y="1066800"/>
            <a:chExt cx="8686800" cy="1828800"/>
          </a:xfrm>
        </p:grpSpPr>
        <p:sp>
          <p:nvSpPr>
            <p:cNvPr id="24" name="Rectangle 23"/>
            <p:cNvSpPr/>
            <p:nvPr/>
          </p:nvSpPr>
          <p:spPr>
            <a:xfrm>
              <a:off x="228600" y="1066800"/>
              <a:ext cx="8686800" cy="1828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381001" y="1219200"/>
              <a:ext cx="8381999" cy="1524000"/>
              <a:chOff x="228601" y="838200"/>
              <a:chExt cx="8381999" cy="1524000"/>
            </a:xfrm>
          </p:grpSpPr>
          <p:pic>
            <p:nvPicPr>
              <p:cNvPr id="8" name="Picture 2" descr="http://www.kerrville.org/images/pages/N402/DamagedPipe2.jpg">
                <a:hlinkClick r:id="rId3"/>
              </p:cNvPr>
              <p:cNvPicPr>
                <a:picLocks noChangeAspect="1" noChangeArrowheads="1"/>
              </p:cNvPicPr>
              <p:nvPr/>
            </p:nvPicPr>
            <p:blipFill>
              <a:blip r:embed="rId4" cstate="print"/>
              <a:srcRect/>
              <a:stretch>
                <a:fillRect/>
              </a:stretch>
            </p:blipFill>
            <p:spPr bwMode="auto">
              <a:xfrm>
                <a:off x="2362200" y="838200"/>
                <a:ext cx="18288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4" descr="http://upload.wikimedia.org/wikipedia/commons/1/1f/FEMA_-_45017_-_The_Dunsmir_Sediment_Basin_in_California.jpg">
                <a:hlinkClick r:id="rId5"/>
              </p:cNvPr>
              <p:cNvPicPr>
                <a:picLocks noChangeAspect="1" noChangeArrowheads="1"/>
              </p:cNvPicPr>
              <p:nvPr/>
            </p:nvPicPr>
            <p:blipFill>
              <a:blip r:embed="rId6" cstate="print"/>
              <a:srcRect/>
              <a:stretch>
                <a:fillRect/>
              </a:stretch>
            </p:blipFill>
            <p:spPr bwMode="auto">
              <a:xfrm>
                <a:off x="228601" y="838200"/>
                <a:ext cx="19050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 descr="http://graphics8.nytimes.com/images/2012/11/30/nyregion/30sewage-span/30sewage-span-articleLarge.jpg">
                <a:hlinkClick r:id="rId7"/>
              </p:cNvPr>
              <p:cNvPicPr>
                <a:picLocks noChangeAspect="1" noChangeArrowheads="1"/>
              </p:cNvPicPr>
              <p:nvPr/>
            </p:nvPicPr>
            <p:blipFill>
              <a:blip r:embed="rId8" cstate="print"/>
              <a:srcRect/>
              <a:stretch>
                <a:fillRect/>
              </a:stretch>
            </p:blipFill>
            <p:spPr bwMode="auto">
              <a:xfrm>
                <a:off x="4419600" y="838200"/>
                <a:ext cx="2057400" cy="1511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4" descr="http://media.nola.com/politics/photo/sewerage-water-board-power-gas-compressorjpg-b2f269f2ff69990f.jpg">
                <a:hlinkClick r:id="rId9"/>
              </p:cNvPr>
              <p:cNvPicPr>
                <a:picLocks noChangeAspect="1" noChangeArrowheads="1"/>
              </p:cNvPicPr>
              <p:nvPr/>
            </p:nvPicPr>
            <p:blipFill>
              <a:blip r:embed="rId10" cstate="print"/>
              <a:srcRect/>
              <a:stretch>
                <a:fillRect/>
              </a:stretch>
            </p:blipFill>
            <p:spPr bwMode="auto">
              <a:xfrm>
                <a:off x="6705600" y="838200"/>
                <a:ext cx="19050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sp>
        <p:nvSpPr>
          <p:cNvPr id="26" name="TextBox 25"/>
          <p:cNvSpPr txBox="1"/>
          <p:nvPr/>
        </p:nvSpPr>
        <p:spPr>
          <a:xfrm>
            <a:off x="228600" y="3090446"/>
            <a:ext cx="5943600" cy="369332"/>
          </a:xfrm>
          <a:prstGeom prst="rect">
            <a:avLst/>
          </a:prstGeom>
          <a:noFill/>
        </p:spPr>
        <p:txBody>
          <a:bodyPr wrap="square" rtlCol="0">
            <a:spAutoFit/>
          </a:bodyPr>
          <a:lstStyle/>
          <a:p>
            <a:r>
              <a:rPr lang="en-US" b="1" u="sng" dirty="0" smtClean="0"/>
              <a:t>Category D - Water Control Facilities</a:t>
            </a:r>
            <a:endParaRPr lang="en-US" b="1" u="sng" dirty="0"/>
          </a:p>
        </p:txBody>
      </p:sp>
      <p:sp>
        <p:nvSpPr>
          <p:cNvPr id="28" name="TextBox 27"/>
          <p:cNvSpPr txBox="1"/>
          <p:nvPr/>
        </p:nvSpPr>
        <p:spPr>
          <a:xfrm>
            <a:off x="685800" y="3497147"/>
            <a:ext cx="7772400" cy="1169551"/>
          </a:xfrm>
          <a:prstGeom prst="rect">
            <a:avLst/>
          </a:prstGeom>
          <a:noFill/>
        </p:spPr>
        <p:txBody>
          <a:bodyPr wrap="square" rtlCol="0">
            <a:spAutoFit/>
          </a:bodyPr>
          <a:lstStyle/>
          <a:p>
            <a:pPr algn="ctr"/>
            <a:r>
              <a:rPr lang="en-US" b="1" dirty="0" smtClean="0">
                <a:solidFill>
                  <a:srgbClr val="FF0000"/>
                </a:solidFill>
              </a:rPr>
              <a:t>“</a:t>
            </a:r>
            <a:r>
              <a:rPr lang="en-US" b="1" i="1" dirty="0" smtClean="0">
                <a:solidFill>
                  <a:srgbClr val="FF0000"/>
                </a:solidFill>
              </a:rPr>
              <a:t>The United States Army Corp of Engineers (USACE) and Natural Resource Conservation Service (NRCS) has the primary authority for the repair of flood control works.” -PAPPG</a:t>
            </a:r>
            <a:endParaRPr lang="en-US" b="1" dirty="0" smtClean="0">
              <a:solidFill>
                <a:srgbClr val="FF0000"/>
              </a:solidFill>
            </a:endParaRPr>
          </a:p>
          <a:p>
            <a:r>
              <a:rPr lang="en-US" sz="1600" b="1" dirty="0" smtClean="0">
                <a:solidFill>
                  <a:srgbClr val="FF0000"/>
                </a:solidFill>
              </a:rPr>
              <a:t>	                	</a:t>
            </a:r>
            <a:endParaRPr lang="en-US" sz="1600" b="1" i="1" dirty="0">
              <a:solidFill>
                <a:srgbClr val="FF0000"/>
              </a:solidFill>
            </a:endParaRPr>
          </a:p>
        </p:txBody>
      </p:sp>
      <p:sp>
        <p:nvSpPr>
          <p:cNvPr id="29" name="TextBox 28"/>
          <p:cNvSpPr txBox="1"/>
          <p:nvPr/>
        </p:nvSpPr>
        <p:spPr>
          <a:xfrm>
            <a:off x="609600" y="4308898"/>
            <a:ext cx="8077200" cy="1477328"/>
          </a:xfrm>
          <a:prstGeom prst="rect">
            <a:avLst/>
          </a:prstGeom>
          <a:noFill/>
        </p:spPr>
        <p:txBody>
          <a:bodyPr wrap="square" rtlCol="0">
            <a:spAutoFit/>
          </a:bodyPr>
          <a:lstStyle/>
          <a:p>
            <a:pPr>
              <a:buFont typeface="Wingdings" pitchFamily="2" charset="2"/>
              <a:buChar char="§"/>
            </a:pPr>
            <a:r>
              <a:rPr lang="en-US" sz="1400" dirty="0"/>
              <a:t> </a:t>
            </a:r>
            <a:r>
              <a:rPr lang="en-US" dirty="0" smtClean="0"/>
              <a:t>When documenting disaster related damage to flood control works (levees, floodwalls, flood control channels and water control structures that were designed and constructed to have appreciable effects in preventing damage by irregular and unusual rises in water level) it is important to determine the entity legally responsible for those repairs.</a:t>
            </a:r>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19" name="TextBox 18"/>
          <p:cNvSpPr txBox="1"/>
          <p:nvPr/>
        </p:nvSpPr>
        <p:spPr>
          <a:xfrm>
            <a:off x="228600" y="889575"/>
            <a:ext cx="5943600" cy="369332"/>
          </a:xfrm>
          <a:prstGeom prst="rect">
            <a:avLst/>
          </a:prstGeom>
          <a:noFill/>
        </p:spPr>
        <p:txBody>
          <a:bodyPr wrap="square" rtlCol="0">
            <a:spAutoFit/>
          </a:bodyPr>
          <a:lstStyle/>
          <a:p>
            <a:r>
              <a:rPr lang="en-US" b="1" u="sng" dirty="0" smtClean="0"/>
              <a:t>Category D - Water Control Facilities</a:t>
            </a:r>
            <a:endParaRPr lang="en-US" b="1" u="sng" dirty="0"/>
          </a:p>
        </p:txBody>
      </p:sp>
      <p:graphicFrame>
        <p:nvGraphicFramePr>
          <p:cNvPr id="20" name="Table 19"/>
          <p:cNvGraphicFramePr>
            <a:graphicFrameLocks noGrp="1"/>
          </p:cNvGraphicFramePr>
          <p:nvPr>
            <p:extLst>
              <p:ext uri="{D42A27DB-BD31-4B8C-83A1-F6EECF244321}">
                <p14:modId xmlns:p14="http://schemas.microsoft.com/office/powerpoint/2010/main" val="2362706908"/>
              </p:ext>
            </p:extLst>
          </p:nvPr>
        </p:nvGraphicFramePr>
        <p:xfrm>
          <a:off x="609177" y="1251618"/>
          <a:ext cx="8001000" cy="1407160"/>
        </p:xfrm>
        <a:graphic>
          <a:graphicData uri="http://schemas.openxmlformats.org/drawingml/2006/table">
            <a:tbl>
              <a:tblPr firstRow="1" bandRow="1">
                <a:tableStyleId>{69CF1AB2-1976-4502-BF36-3FF5EA218861}</a:tableStyleId>
              </a:tblPr>
              <a:tblGrid>
                <a:gridCol w="16002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370840">
                <a:tc gridSpan="2">
                  <a:txBody>
                    <a:bodyPr/>
                    <a:lstStyle/>
                    <a:p>
                      <a:pPr algn="ctr"/>
                      <a:r>
                        <a:rPr lang="en-US" sz="1600" dirty="0" smtClean="0"/>
                        <a:t>Water Control Facilities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400" dirty="0" smtClean="0"/>
                        <a:t>Eligible</a:t>
                      </a:r>
                      <a:endParaRPr lang="en-US" sz="1400" b="1" dirty="0"/>
                    </a:p>
                  </a:txBody>
                  <a:tcPr/>
                </a:tc>
                <a:tc>
                  <a:txBody>
                    <a:bodyPr/>
                    <a:lstStyle/>
                    <a:p>
                      <a:r>
                        <a:rPr lang="en-US" sz="1400" dirty="0" smtClean="0"/>
                        <a:t>Dams and reservoirs, levees, lined and unlined engineered drainage channels, canals, aqueducts, sediment</a:t>
                      </a:r>
                      <a:r>
                        <a:rPr lang="en-US" sz="1400" baseline="0" dirty="0" smtClean="0"/>
                        <a:t> basins, shore protective devices, irrigation/pumping facilities.</a:t>
                      </a:r>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Ineligible</a:t>
                      </a:r>
                      <a:endParaRPr lang="en-US" sz="1400" b="1" dirty="0"/>
                    </a:p>
                  </a:txBody>
                  <a:tcPr/>
                </a:tc>
                <a:tc>
                  <a:txBody>
                    <a:bodyPr/>
                    <a:lstStyle/>
                    <a:p>
                      <a:r>
                        <a:rPr lang="en-US" sz="1400" dirty="0" smtClean="0"/>
                        <a:t>Flood control works that fall under the authority of the USACE and NRCS; Channels or</a:t>
                      </a:r>
                      <a:r>
                        <a:rPr lang="en-US" sz="1400" baseline="0" dirty="0" smtClean="0"/>
                        <a:t> basins restored to an increased capacity from their pre-disaster condition.</a:t>
                      </a:r>
                      <a:endParaRPr lang="en-US" sz="1400" dirty="0"/>
                    </a:p>
                  </a:txBody>
                  <a:tcPr/>
                </a:tc>
                <a:extLst>
                  <a:ext uri="{0D108BD9-81ED-4DB2-BD59-A6C34878D82A}">
                    <a16:rowId xmlns:a16="http://schemas.microsoft.com/office/drawing/2014/main" val="10002"/>
                  </a:ext>
                </a:extLst>
              </a:tr>
            </a:tbl>
          </a:graphicData>
        </a:graphic>
      </p:graphicFrame>
      <p:sp>
        <p:nvSpPr>
          <p:cNvPr id="16" name="TextBox 15"/>
          <p:cNvSpPr txBox="1"/>
          <p:nvPr/>
        </p:nvSpPr>
        <p:spPr>
          <a:xfrm>
            <a:off x="571077" y="2756278"/>
            <a:ext cx="8077200" cy="553998"/>
          </a:xfrm>
          <a:prstGeom prst="rect">
            <a:avLst/>
          </a:prstGeom>
          <a:noFill/>
        </p:spPr>
        <p:txBody>
          <a:bodyPr wrap="square" rtlCol="0">
            <a:spAutoFit/>
          </a:bodyPr>
          <a:lstStyle/>
          <a:p>
            <a:pPr>
              <a:buFont typeface="Wingdings" pitchFamily="2" charset="2"/>
              <a:buChar char="§"/>
            </a:pPr>
            <a:r>
              <a:rPr lang="en-US" sz="1400" dirty="0"/>
              <a:t> </a:t>
            </a:r>
            <a:r>
              <a:rPr lang="en-US" sz="1500" dirty="0" smtClean="0"/>
              <a:t>When collecting data to present for damages to water control facilities, the following should be included:</a:t>
            </a:r>
          </a:p>
        </p:txBody>
      </p:sp>
      <p:graphicFrame>
        <p:nvGraphicFramePr>
          <p:cNvPr id="21" name="Table 20"/>
          <p:cNvGraphicFramePr>
            <a:graphicFrameLocks noGrp="1"/>
          </p:cNvGraphicFramePr>
          <p:nvPr>
            <p:extLst>
              <p:ext uri="{D42A27DB-BD31-4B8C-83A1-F6EECF244321}">
                <p14:modId xmlns:p14="http://schemas.microsoft.com/office/powerpoint/2010/main" val="285563202"/>
              </p:ext>
            </p:extLst>
          </p:nvPr>
        </p:nvGraphicFramePr>
        <p:xfrm>
          <a:off x="571077" y="3253185"/>
          <a:ext cx="8077200" cy="2304015"/>
        </p:xfrm>
        <a:graphic>
          <a:graphicData uri="http://schemas.openxmlformats.org/drawingml/2006/table">
            <a:tbl>
              <a:tblPr firstRow="1" bandRow="1">
                <a:tableStyleId>{69CF1AB2-1976-4502-BF36-3FF5EA218861}</a:tableStyleId>
              </a:tblPr>
              <a:tblGrid>
                <a:gridCol w="1863969">
                  <a:extLst>
                    <a:ext uri="{9D8B030D-6E8A-4147-A177-3AD203B41FA5}">
                      <a16:colId xmlns:a16="http://schemas.microsoft.com/office/drawing/2014/main" val="20000"/>
                    </a:ext>
                  </a:extLst>
                </a:gridCol>
                <a:gridCol w="6213231">
                  <a:extLst>
                    <a:ext uri="{9D8B030D-6E8A-4147-A177-3AD203B41FA5}">
                      <a16:colId xmlns:a16="http://schemas.microsoft.com/office/drawing/2014/main" val="20001"/>
                    </a:ext>
                  </a:extLst>
                </a:gridCol>
              </a:tblGrid>
              <a:tr h="840975">
                <a:tc>
                  <a:txBody>
                    <a:bodyPr/>
                    <a:lstStyle/>
                    <a:p>
                      <a:r>
                        <a:rPr lang="en-US" sz="1400" dirty="0" smtClean="0"/>
                        <a:t>Identify the</a:t>
                      </a:r>
                      <a:r>
                        <a:rPr lang="en-US" sz="1400" baseline="0" dirty="0" smtClean="0"/>
                        <a:t> Responsible Agency</a:t>
                      </a:r>
                      <a:endParaRPr lang="en-US" sz="1400" dirty="0"/>
                    </a:p>
                  </a:txBody>
                  <a:tcPr/>
                </a:tc>
                <a:tc>
                  <a:txBody>
                    <a:bodyPr/>
                    <a:lstStyle/>
                    <a:p>
                      <a:r>
                        <a:rPr lang="en-US" sz="1400" b="0" dirty="0" smtClean="0"/>
                        <a:t>Note the agency responsible for the repairs to the damaged water control facility. Be mindful of recovery projects that fall under USACE</a:t>
                      </a:r>
                      <a:r>
                        <a:rPr lang="en-US" sz="1400" b="0" baseline="0" dirty="0" smtClean="0"/>
                        <a:t> or NRCS jurisdiction.</a:t>
                      </a:r>
                      <a:endParaRPr lang="en-US" sz="1400" b="0" dirty="0"/>
                    </a:p>
                  </a:txBody>
                  <a:tcPr/>
                </a:tc>
                <a:extLst>
                  <a:ext uri="{0D108BD9-81ED-4DB2-BD59-A6C34878D82A}">
                    <a16:rowId xmlns:a16="http://schemas.microsoft.com/office/drawing/2014/main" val="10000"/>
                  </a:ext>
                </a:extLst>
              </a:tr>
              <a:tr h="370840">
                <a:tc>
                  <a:txBody>
                    <a:bodyPr/>
                    <a:lstStyle/>
                    <a:p>
                      <a:r>
                        <a:rPr lang="en-US" sz="1400" b="1" dirty="0" smtClean="0"/>
                        <a:t>Note the</a:t>
                      </a:r>
                      <a:r>
                        <a:rPr lang="en-US" sz="1400" b="1" baseline="0" dirty="0" smtClean="0"/>
                        <a:t> Purpose</a:t>
                      </a:r>
                      <a:endParaRPr lang="en-US" sz="1400" b="1" dirty="0"/>
                    </a:p>
                  </a:txBody>
                  <a:tcPr/>
                </a:tc>
                <a:tc>
                  <a:txBody>
                    <a:bodyPr/>
                    <a:lstStyle/>
                    <a:p>
                      <a:r>
                        <a:rPr lang="en-US" sz="1400" dirty="0" smtClean="0"/>
                        <a:t>Describe</a:t>
                      </a:r>
                      <a:r>
                        <a:rPr lang="en-US" sz="1400" baseline="0" dirty="0" smtClean="0"/>
                        <a:t> the overall purpose of the facility. Does it provide clean potable water to the community? Does it prevent flooding and erosion to land? Does it help control water runoff into retention areas.</a:t>
                      </a:r>
                      <a:endParaRPr lang="en-US" sz="1400" dirty="0"/>
                    </a:p>
                  </a:txBody>
                  <a:tcPr/>
                </a:tc>
                <a:extLst>
                  <a:ext uri="{0D108BD9-81ED-4DB2-BD59-A6C34878D82A}">
                    <a16:rowId xmlns:a16="http://schemas.microsoft.com/office/drawing/2014/main" val="10001"/>
                  </a:ext>
                </a:extLst>
              </a:tr>
              <a:tr h="370840">
                <a:tc>
                  <a:txBody>
                    <a:bodyPr/>
                    <a:lstStyle/>
                    <a:p>
                      <a:r>
                        <a:rPr lang="en-US" sz="1400" b="1" dirty="0" smtClean="0"/>
                        <a:t>Describe Damages and Impacts</a:t>
                      </a:r>
                      <a:endParaRPr lang="en-US" sz="1400" b="1" dirty="0"/>
                    </a:p>
                  </a:txBody>
                  <a:tcPr/>
                </a:tc>
                <a:tc>
                  <a:txBody>
                    <a:bodyPr/>
                    <a:lstStyle/>
                    <a:p>
                      <a:r>
                        <a:rPr lang="en-US" sz="1400" dirty="0" smtClean="0"/>
                        <a:t>Describe the damages to the</a:t>
                      </a:r>
                      <a:r>
                        <a:rPr lang="en-US" sz="1400" baseline="0" dirty="0" smtClean="0"/>
                        <a:t> structure or facility and the impact it has on the community. Is the damage primarily underground or above ground? Is it something that is clogged that could be repaired or does it need to be replaced?</a:t>
                      </a:r>
                      <a:endParaRPr lang="en-US" sz="1400" dirty="0"/>
                    </a:p>
                  </a:txBody>
                  <a:tcPr/>
                </a:tc>
                <a:extLst>
                  <a:ext uri="{0D108BD9-81ED-4DB2-BD59-A6C34878D82A}">
                    <a16:rowId xmlns:a16="http://schemas.microsoft.com/office/drawing/2014/main" val="10002"/>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62000" y="0"/>
            <a:ext cx="7620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3555182860"/>
              </p:ext>
            </p:extLst>
          </p:nvPr>
        </p:nvGraphicFramePr>
        <p:xfrm>
          <a:off x="120770" y="2013771"/>
          <a:ext cx="8839200" cy="2260600"/>
        </p:xfrm>
        <a:graphic>
          <a:graphicData uri="http://schemas.openxmlformats.org/drawingml/2006/table">
            <a:tbl>
              <a:tblPr firstRow="1" bandRow="1">
                <a:tableStyleId>{69CF1AB2-1976-4502-BF36-3FF5EA218861}</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0840">
                <a:tc>
                  <a:txBody>
                    <a:bodyPr/>
                    <a:lstStyle/>
                    <a:p>
                      <a:pPr algn="ctr"/>
                      <a:r>
                        <a:rPr lang="en-US" sz="1600" dirty="0" smtClean="0"/>
                        <a:t>FEMA </a:t>
                      </a:r>
                      <a:r>
                        <a:rPr lang="en-US" sz="1600" u="sng" dirty="0" smtClean="0"/>
                        <a:t>may</a:t>
                      </a:r>
                      <a:r>
                        <a:rPr lang="en-US" sz="1600" dirty="0" smtClean="0"/>
                        <a:t> pay for…</a:t>
                      </a:r>
                      <a:endParaRPr lang="en-US" sz="1600" dirty="0"/>
                    </a:p>
                  </a:txBody>
                  <a:tcPr/>
                </a:tc>
                <a:tc>
                  <a:txBody>
                    <a:bodyPr/>
                    <a:lstStyle/>
                    <a:p>
                      <a:pPr algn="ctr"/>
                      <a:r>
                        <a:rPr lang="en-US" sz="1600" dirty="0" smtClean="0"/>
                        <a:t>FEMA </a:t>
                      </a:r>
                      <a:r>
                        <a:rPr lang="en-US" sz="1600" u="sng" dirty="0" smtClean="0"/>
                        <a:t>will not</a:t>
                      </a:r>
                      <a:r>
                        <a:rPr lang="en-US" sz="1600" dirty="0" smtClean="0"/>
                        <a:t> pay for…</a:t>
                      </a:r>
                      <a:endParaRPr lang="en-US" sz="1600" dirty="0"/>
                    </a:p>
                  </a:txBody>
                  <a:tcPr/>
                </a:tc>
                <a:extLst>
                  <a:ext uri="{0D108BD9-81ED-4DB2-BD59-A6C34878D82A}">
                    <a16:rowId xmlns:a16="http://schemas.microsoft.com/office/drawing/2014/main" val="10000"/>
                  </a:ext>
                </a:extLst>
              </a:tr>
              <a:tr h="619760">
                <a:tc>
                  <a:txBody>
                    <a:bodyPr/>
                    <a:lstStyle/>
                    <a:p>
                      <a:r>
                        <a:rPr lang="en-US" sz="1600" dirty="0" smtClean="0"/>
                        <a:t>Assistance for emergency</a:t>
                      </a:r>
                      <a:r>
                        <a:rPr lang="en-US" sz="1600" baseline="0" dirty="0" smtClean="0"/>
                        <a:t> and permanent repairs if the facility is not eligible for repair assistance from the USAACE or the NRCS</a:t>
                      </a:r>
                      <a:endParaRPr lang="en-US" sz="1600" dirty="0"/>
                    </a:p>
                  </a:txBody>
                  <a:tcPr/>
                </a:tc>
                <a:tc>
                  <a:txBody>
                    <a:bodyPr/>
                    <a:lstStyle/>
                    <a:p>
                      <a:r>
                        <a:rPr lang="en-US" sz="1600" dirty="0" smtClean="0"/>
                        <a:t>A water control facility that is </a:t>
                      </a:r>
                      <a:r>
                        <a:rPr lang="en-US" sz="1600" b="0" dirty="0" smtClean="0">
                          <a:solidFill>
                            <a:srgbClr val="FF0000"/>
                          </a:solidFill>
                        </a:rPr>
                        <a:t>eligible</a:t>
                      </a:r>
                      <a:r>
                        <a:rPr lang="en-US" sz="1600" dirty="0" smtClean="0"/>
                        <a:t> for repair assistance (including debris removal) by the USACE or the NRCS</a:t>
                      </a:r>
                      <a:endParaRPr lang="en-US" sz="1600" dirty="0"/>
                    </a:p>
                  </a:txBody>
                  <a:tcPr/>
                </a:tc>
                <a:extLst>
                  <a:ext uri="{0D108BD9-81ED-4DB2-BD59-A6C34878D82A}">
                    <a16:rowId xmlns:a16="http://schemas.microsoft.com/office/drawing/2014/main" val="10001"/>
                  </a:ext>
                </a:extLst>
              </a:tr>
              <a:tr h="762000">
                <a:tc>
                  <a:txBody>
                    <a:bodyPr/>
                    <a:lstStyle/>
                    <a:p>
                      <a:r>
                        <a:rPr lang="en-US" sz="1600" dirty="0" smtClean="0"/>
                        <a:t>Dewatering</a:t>
                      </a:r>
                      <a:r>
                        <a:rPr lang="en-US" sz="1600" baseline="0" dirty="0" smtClean="0"/>
                        <a:t> of areas behind levees and other water control structures by breaching or pumping if there is an immediate threat to health, public safety, or improved property. </a:t>
                      </a:r>
                      <a:endParaRPr lang="en-US" sz="1600" dirty="0"/>
                    </a:p>
                  </a:txBody>
                  <a:tcPr/>
                </a:tc>
                <a:tc>
                  <a:txBody>
                    <a:bodyPr/>
                    <a:lstStyle/>
                    <a:p>
                      <a:r>
                        <a:rPr lang="en-US" sz="1600" dirty="0" smtClean="0"/>
                        <a:t>Any flood fighting activities or costs incurred after the water level has receded below the flood stage levels.</a:t>
                      </a:r>
                      <a:r>
                        <a:rPr lang="en-US" sz="1600" baseline="0" dirty="0" smtClean="0"/>
                        <a:t> </a:t>
                      </a:r>
                      <a:endParaRPr lang="en-US" sz="1600" dirty="0"/>
                    </a:p>
                  </a:txBody>
                  <a:tcPr/>
                </a:tc>
                <a:extLst>
                  <a:ext uri="{0D108BD9-81ED-4DB2-BD59-A6C34878D82A}">
                    <a16:rowId xmlns:a16="http://schemas.microsoft.com/office/drawing/2014/main" val="10002"/>
                  </a:ext>
                </a:extLst>
              </a:tr>
            </a:tbl>
          </a:graphicData>
        </a:graphic>
      </p:graphicFrame>
      <p:sp>
        <p:nvSpPr>
          <p:cNvPr id="22" name="TextBox 21"/>
          <p:cNvSpPr txBox="1"/>
          <p:nvPr/>
        </p:nvSpPr>
        <p:spPr>
          <a:xfrm>
            <a:off x="161026" y="811814"/>
            <a:ext cx="5943600" cy="369332"/>
          </a:xfrm>
          <a:prstGeom prst="rect">
            <a:avLst/>
          </a:prstGeom>
          <a:noFill/>
        </p:spPr>
        <p:txBody>
          <a:bodyPr wrap="square" rtlCol="0">
            <a:spAutoFit/>
          </a:bodyPr>
          <a:lstStyle/>
          <a:p>
            <a:r>
              <a:rPr lang="en-US" b="1" u="sng" dirty="0" smtClean="0"/>
              <a:t>Category D - Water Control Facilities</a:t>
            </a:r>
            <a:endParaRPr lang="en-US" b="1" u="sng" dirty="0"/>
          </a:p>
        </p:txBody>
      </p:sp>
      <p:sp>
        <p:nvSpPr>
          <p:cNvPr id="23" name="TextBox 22"/>
          <p:cNvSpPr txBox="1"/>
          <p:nvPr/>
        </p:nvSpPr>
        <p:spPr>
          <a:xfrm>
            <a:off x="501770" y="1122879"/>
            <a:ext cx="8077200" cy="877163"/>
          </a:xfrm>
          <a:prstGeom prst="rect">
            <a:avLst/>
          </a:prstGeom>
          <a:noFill/>
        </p:spPr>
        <p:txBody>
          <a:bodyPr wrap="square" rtlCol="0">
            <a:spAutoFit/>
          </a:bodyPr>
          <a:lstStyle/>
          <a:p>
            <a:pPr>
              <a:buFont typeface="Wingdings" pitchFamily="2" charset="2"/>
              <a:buChar char="§"/>
            </a:pPr>
            <a:r>
              <a:rPr lang="en-US" sz="1400" dirty="0"/>
              <a:t> </a:t>
            </a:r>
            <a:r>
              <a:rPr lang="en-US" sz="1700" dirty="0" smtClean="0"/>
              <a:t>When it comes to United States Army Corps of Engineers (USACE) and the National Resource Conservation Service (NRCS) controlled flood works, FEMA will consider providing funding under certain circumstances:</a:t>
            </a:r>
          </a:p>
        </p:txBody>
      </p:sp>
      <p:sp>
        <p:nvSpPr>
          <p:cNvPr id="24" name="TextBox 23"/>
          <p:cNvSpPr txBox="1"/>
          <p:nvPr/>
        </p:nvSpPr>
        <p:spPr>
          <a:xfrm>
            <a:off x="750498" y="4210918"/>
            <a:ext cx="8077200" cy="923330"/>
          </a:xfrm>
          <a:prstGeom prst="rect">
            <a:avLst/>
          </a:prstGeom>
          <a:noFill/>
        </p:spPr>
        <p:txBody>
          <a:bodyPr wrap="square" rtlCol="0">
            <a:spAutoFit/>
          </a:bodyPr>
          <a:lstStyle/>
          <a:p>
            <a:pPr>
              <a:buFont typeface="Wingdings" pitchFamily="2" charset="2"/>
              <a:buChar char="§"/>
            </a:pPr>
            <a:r>
              <a:rPr lang="en-US" dirty="0"/>
              <a:t> </a:t>
            </a:r>
            <a:r>
              <a:rPr lang="en-US" sz="1700" u="sng" dirty="0" smtClean="0"/>
              <a:t>USACE Rehabilitation and Inspection Program (RIP)</a:t>
            </a:r>
            <a:r>
              <a:rPr lang="en-US" sz="1700" dirty="0" smtClean="0"/>
              <a:t>: inspection and rehabilitation of federal and non-federal flood control works with a focus on urban areas, regardless of watershed sizes.</a:t>
            </a:r>
          </a:p>
        </p:txBody>
      </p:sp>
      <p:sp>
        <p:nvSpPr>
          <p:cNvPr id="25" name="TextBox 24"/>
          <p:cNvSpPr txBox="1"/>
          <p:nvPr/>
        </p:nvSpPr>
        <p:spPr>
          <a:xfrm>
            <a:off x="750498" y="4985667"/>
            <a:ext cx="7174301" cy="1138773"/>
          </a:xfrm>
          <a:prstGeom prst="rect">
            <a:avLst/>
          </a:prstGeom>
          <a:noFill/>
        </p:spPr>
        <p:txBody>
          <a:bodyPr wrap="square" rtlCol="0">
            <a:spAutoFit/>
          </a:bodyPr>
          <a:lstStyle/>
          <a:p>
            <a:pPr>
              <a:buFont typeface="Wingdings" pitchFamily="2" charset="2"/>
              <a:buChar char="§"/>
            </a:pPr>
            <a:r>
              <a:rPr lang="en-US" sz="1700" dirty="0"/>
              <a:t> </a:t>
            </a:r>
            <a:r>
              <a:rPr lang="en-US" sz="1700" u="sng" dirty="0" smtClean="0"/>
              <a:t>NRCS Emergency Watershed Program (EWP)</a:t>
            </a:r>
            <a:r>
              <a:rPr lang="en-US" sz="1700" dirty="0" smtClean="0"/>
              <a:t>: responsible for repairing flood control works in watersheds with contributing drainage areas less than 400 miles and assists with the implementation of emergency measures for repair and restoration of eligible EWP facilities.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4" cy="13716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399" y="2677180"/>
            <a:ext cx="8872859" cy="769441"/>
          </a:xfrm>
          <a:prstGeom prst="rect">
            <a:avLst/>
          </a:prstGeom>
          <a:noFill/>
        </p:spPr>
        <p:txBody>
          <a:bodyPr wrap="square" rtlCol="0">
            <a:spAutoFit/>
          </a:bodyPr>
          <a:lstStyle/>
          <a:p>
            <a:pPr algn="ctr"/>
            <a:r>
              <a:rPr lang="en-US" sz="4400" dirty="0" smtClean="0"/>
              <a:t>Category E: Buildings and Equipment</a:t>
            </a:r>
            <a:endParaRPr lang="en-US" sz="4400" dirty="0"/>
          </a:p>
        </p:txBody>
      </p:sp>
      <p:sp>
        <p:nvSpPr>
          <p:cNvPr id="9" name="TextBox 8"/>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25797906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grpSp>
        <p:nvGrpSpPr>
          <p:cNvPr id="26" name="Group 25"/>
          <p:cNvGrpSpPr/>
          <p:nvPr/>
        </p:nvGrpSpPr>
        <p:grpSpPr>
          <a:xfrm>
            <a:off x="152400" y="838200"/>
            <a:ext cx="1905000" cy="5181600"/>
            <a:chOff x="152400" y="838200"/>
            <a:chExt cx="1905000" cy="5181600"/>
          </a:xfrm>
        </p:grpSpPr>
        <p:sp>
          <p:nvSpPr>
            <p:cNvPr id="25" name="Rectangle 24"/>
            <p:cNvSpPr/>
            <p:nvPr/>
          </p:nvSpPr>
          <p:spPr>
            <a:xfrm>
              <a:off x="152400" y="838200"/>
              <a:ext cx="1905000" cy="5181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http://media.knoxnews.com/media/img/photos/2009/07/11/071209hurricane1_t300.jpg"/>
            <p:cNvPicPr>
              <a:picLocks noChangeAspect="1" noChangeArrowheads="1"/>
            </p:cNvPicPr>
            <p:nvPr/>
          </p:nvPicPr>
          <p:blipFill>
            <a:blip r:embed="rId3" cstate="print"/>
            <a:srcRect/>
            <a:stretch>
              <a:fillRect/>
            </a:stretch>
          </p:blipFill>
          <p:spPr bwMode="auto">
            <a:xfrm>
              <a:off x="304801" y="2590800"/>
              <a:ext cx="1600199" cy="1600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4" descr="http://icons-ak.wunderground.com/data/wximagenew/f/ftogrf/546-800.jpg">
              <a:hlinkClick r:id="rId4"/>
            </p:cNvPr>
            <p:cNvPicPr>
              <a:picLocks noChangeAspect="1" noChangeArrowheads="1"/>
            </p:cNvPicPr>
            <p:nvPr/>
          </p:nvPicPr>
          <p:blipFill>
            <a:blip r:embed="rId5" cstate="print"/>
            <a:srcRect/>
            <a:stretch>
              <a:fillRect/>
            </a:stretch>
          </p:blipFill>
          <p:spPr bwMode="auto">
            <a:xfrm>
              <a:off x="304801" y="4495800"/>
              <a:ext cx="1600199" cy="1312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 descr="https://www.eeri.org/wp-content/uploads/0417.jpg">
              <a:hlinkClick r:id="rId6"/>
            </p:cNvPr>
            <p:cNvPicPr>
              <a:picLocks noChangeAspect="1" noChangeArrowheads="1"/>
            </p:cNvPicPr>
            <p:nvPr/>
          </p:nvPicPr>
          <p:blipFill>
            <a:blip r:embed="rId7" cstate="print"/>
            <a:srcRect/>
            <a:stretch>
              <a:fillRect/>
            </a:stretch>
          </p:blipFill>
          <p:spPr bwMode="auto">
            <a:xfrm>
              <a:off x="280057" y="993648"/>
              <a:ext cx="1624943" cy="136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3" name="Rectangle 22"/>
          <p:cNvSpPr/>
          <p:nvPr/>
        </p:nvSpPr>
        <p:spPr>
          <a:xfrm>
            <a:off x="2819400" y="1502023"/>
            <a:ext cx="5943600" cy="1200329"/>
          </a:xfrm>
          <a:prstGeom prst="rect">
            <a:avLst/>
          </a:prstGeom>
        </p:spPr>
        <p:txBody>
          <a:bodyPr wrap="square">
            <a:spAutoFit/>
          </a:bodyPr>
          <a:lstStyle/>
          <a:p>
            <a:pPr>
              <a:buFont typeface="Wingdings" pitchFamily="2" charset="2"/>
              <a:buChar char="§"/>
            </a:pPr>
            <a:r>
              <a:rPr lang="en-US" sz="1400" dirty="0" smtClean="0"/>
              <a:t> </a:t>
            </a:r>
            <a:r>
              <a:rPr lang="en-US" dirty="0" smtClean="0"/>
              <a:t>In general, under the Public Assistance program, buildings, structural components, interior electrical or mechanical work, and contents of publicly owned and maintained buildings are eligible for assistance. </a:t>
            </a:r>
          </a:p>
        </p:txBody>
      </p:sp>
      <p:sp>
        <p:nvSpPr>
          <p:cNvPr id="24" name="TextBox 23"/>
          <p:cNvSpPr txBox="1"/>
          <p:nvPr/>
        </p:nvSpPr>
        <p:spPr>
          <a:xfrm>
            <a:off x="2264729" y="927340"/>
            <a:ext cx="5943600" cy="369332"/>
          </a:xfrm>
          <a:prstGeom prst="rect">
            <a:avLst/>
          </a:prstGeom>
          <a:noFill/>
        </p:spPr>
        <p:txBody>
          <a:bodyPr wrap="square" rtlCol="0">
            <a:spAutoFit/>
          </a:bodyPr>
          <a:lstStyle/>
          <a:p>
            <a:r>
              <a:rPr lang="en-US" b="1" u="sng" dirty="0" smtClean="0"/>
              <a:t>Category E - Buildings and Equipment</a:t>
            </a:r>
            <a:endParaRPr lang="en-US" b="1" u="sng" dirty="0"/>
          </a:p>
        </p:txBody>
      </p:sp>
      <p:sp>
        <p:nvSpPr>
          <p:cNvPr id="27" name="Rectangle 26"/>
          <p:cNvSpPr/>
          <p:nvPr/>
        </p:nvSpPr>
        <p:spPr>
          <a:xfrm>
            <a:off x="2819400" y="2736835"/>
            <a:ext cx="5943600" cy="923330"/>
          </a:xfrm>
          <a:prstGeom prst="rect">
            <a:avLst/>
          </a:prstGeom>
        </p:spPr>
        <p:txBody>
          <a:bodyPr wrap="square">
            <a:spAutoFit/>
          </a:bodyPr>
          <a:lstStyle/>
          <a:p>
            <a:pPr>
              <a:buFont typeface="Wingdings" pitchFamily="2" charset="2"/>
              <a:buChar char="§"/>
            </a:pPr>
            <a:r>
              <a:rPr lang="en-US" dirty="0" smtClean="0"/>
              <a:t> Also eligible is the replacement of vehicles and other equipment with damages caused as a direct result of a declared disaster. </a:t>
            </a:r>
          </a:p>
        </p:txBody>
      </p:sp>
      <p:sp>
        <p:nvSpPr>
          <p:cNvPr id="29" name="Rectangle 28"/>
          <p:cNvSpPr/>
          <p:nvPr/>
        </p:nvSpPr>
        <p:spPr>
          <a:xfrm>
            <a:off x="3581400" y="3590834"/>
            <a:ext cx="5029200" cy="1200329"/>
          </a:xfrm>
          <a:prstGeom prst="rect">
            <a:avLst/>
          </a:prstGeom>
        </p:spPr>
        <p:txBody>
          <a:bodyPr wrap="square">
            <a:spAutoFit/>
          </a:bodyPr>
          <a:lstStyle/>
          <a:p>
            <a:pPr>
              <a:buFont typeface="Wingdings" pitchFamily="2" charset="2"/>
              <a:buChar char="§"/>
            </a:pPr>
            <a:r>
              <a:rPr lang="en-US" dirty="0" smtClean="0"/>
              <a:t> This does not include any vehicles or equipment covered by insurance or replacement of vehicles/equipment that incurred damage as a result of an accident that could have been avoided.</a:t>
            </a:r>
          </a:p>
        </p:txBody>
      </p:sp>
      <p:sp>
        <p:nvSpPr>
          <p:cNvPr id="30" name="Rectangle 29"/>
          <p:cNvSpPr/>
          <p:nvPr/>
        </p:nvSpPr>
        <p:spPr>
          <a:xfrm>
            <a:off x="2819400" y="4737668"/>
            <a:ext cx="5334000" cy="1200329"/>
          </a:xfrm>
          <a:prstGeom prst="rect">
            <a:avLst/>
          </a:prstGeom>
        </p:spPr>
        <p:txBody>
          <a:bodyPr wrap="square">
            <a:spAutoFit/>
          </a:bodyPr>
          <a:lstStyle/>
          <a:p>
            <a:pPr>
              <a:buFont typeface="Wingdings" pitchFamily="2" charset="2"/>
              <a:buChar char="§"/>
            </a:pPr>
            <a:r>
              <a:rPr lang="en-US" dirty="0" smtClean="0"/>
              <a:t> </a:t>
            </a:r>
            <a:r>
              <a:rPr lang="en-US" b="1" dirty="0" smtClean="0"/>
              <a:t>Ineligible</a:t>
            </a:r>
            <a:r>
              <a:rPr lang="en-US" dirty="0" smtClean="0"/>
              <a:t> under the program will be any accidental damage, damage due to neglect, upgrading of buildings, or damage to buildings which were in violation of codes before the disaster. </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0" y="0"/>
            <a:ext cx="9144000" cy="760208"/>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0" name="TextBox 19"/>
          <p:cNvSpPr txBox="1"/>
          <p:nvPr/>
        </p:nvSpPr>
        <p:spPr>
          <a:xfrm>
            <a:off x="685800" y="1444978"/>
            <a:ext cx="8077200"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When collecting data to submit for Project Worksheets, it will be important to document the following:</a:t>
            </a:r>
          </a:p>
        </p:txBody>
      </p:sp>
      <p:sp>
        <p:nvSpPr>
          <p:cNvPr id="21" name="TextBox 20"/>
          <p:cNvSpPr txBox="1"/>
          <p:nvPr/>
        </p:nvSpPr>
        <p:spPr>
          <a:xfrm>
            <a:off x="228600" y="1066800"/>
            <a:ext cx="5943600" cy="369332"/>
          </a:xfrm>
          <a:prstGeom prst="rect">
            <a:avLst/>
          </a:prstGeom>
          <a:noFill/>
        </p:spPr>
        <p:txBody>
          <a:bodyPr wrap="square" rtlCol="0">
            <a:spAutoFit/>
          </a:bodyPr>
          <a:lstStyle/>
          <a:p>
            <a:r>
              <a:rPr lang="en-US" b="1" u="sng" dirty="0" smtClean="0"/>
              <a:t>Category E - Buildings and Equipment</a:t>
            </a:r>
            <a:endParaRPr lang="en-US" b="1" u="sng" dirty="0"/>
          </a:p>
        </p:txBody>
      </p:sp>
      <p:sp>
        <p:nvSpPr>
          <p:cNvPr id="24" name="Rectangle 23"/>
          <p:cNvSpPr/>
          <p:nvPr/>
        </p:nvSpPr>
        <p:spPr>
          <a:xfrm>
            <a:off x="1143000" y="207255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The overall purpose of the damaged facility or equipment.</a:t>
            </a:r>
          </a:p>
        </p:txBody>
      </p:sp>
      <p:sp>
        <p:nvSpPr>
          <p:cNvPr id="25" name="Rectangle 24"/>
          <p:cNvSpPr/>
          <p:nvPr/>
        </p:nvSpPr>
        <p:spPr>
          <a:xfrm>
            <a:off x="1143000" y="2491769"/>
            <a:ext cx="7162800" cy="923330"/>
          </a:xfrm>
          <a:prstGeom prst="rect">
            <a:avLst/>
          </a:prstGeom>
        </p:spPr>
        <p:txBody>
          <a:bodyPr wrap="square">
            <a:spAutoFit/>
          </a:bodyPr>
          <a:lstStyle/>
          <a:p>
            <a:pPr>
              <a:buFont typeface="Wingdings" pitchFamily="2" charset="2"/>
              <a:buChar char="§"/>
            </a:pPr>
            <a:r>
              <a:rPr lang="en-US" sz="1400" dirty="0" smtClean="0"/>
              <a:t> </a:t>
            </a:r>
            <a:r>
              <a:rPr lang="en-US" dirty="0" smtClean="0"/>
              <a:t>Whether or not the building was in active use before the disaster. FEMA will not assist in the repairs of  building that was vacant or not being actively used.</a:t>
            </a:r>
          </a:p>
        </p:txBody>
      </p:sp>
      <p:sp>
        <p:nvSpPr>
          <p:cNvPr id="30" name="Rectangle 29"/>
          <p:cNvSpPr/>
          <p:nvPr/>
        </p:nvSpPr>
        <p:spPr>
          <a:xfrm>
            <a:off x="1143000" y="3398316"/>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Whether the structure is a government or Private Non-Profit structure. </a:t>
            </a:r>
          </a:p>
        </p:txBody>
      </p:sp>
      <p:sp>
        <p:nvSpPr>
          <p:cNvPr id="31" name="Rectangle 30"/>
          <p:cNvSpPr/>
          <p:nvPr/>
        </p:nvSpPr>
        <p:spPr>
          <a:xfrm>
            <a:off x="1143000" y="3743554"/>
            <a:ext cx="7162800" cy="923330"/>
          </a:xfrm>
          <a:prstGeom prst="rect">
            <a:avLst/>
          </a:prstGeom>
        </p:spPr>
        <p:txBody>
          <a:bodyPr wrap="square">
            <a:spAutoFit/>
          </a:bodyPr>
          <a:lstStyle/>
          <a:p>
            <a:pPr>
              <a:buFont typeface="Wingdings" pitchFamily="2" charset="2"/>
              <a:buChar char="§"/>
            </a:pPr>
            <a:r>
              <a:rPr lang="en-US" sz="1400" dirty="0" smtClean="0"/>
              <a:t> </a:t>
            </a:r>
            <a:r>
              <a:rPr lang="en-US" dirty="0" smtClean="0"/>
              <a:t>Can the damage be repaired or is the building destroyed? If the cost of repairing a building is greater than 50% of it’s value, FEMA may pay for the building to be replaced.  </a:t>
            </a:r>
          </a:p>
        </p:txBody>
      </p:sp>
      <p:sp>
        <p:nvSpPr>
          <p:cNvPr id="36" name="Rectangle 35"/>
          <p:cNvSpPr/>
          <p:nvPr/>
        </p:nvSpPr>
        <p:spPr>
          <a:xfrm>
            <a:off x="1143000" y="4707404"/>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The type of damage that the building has undergone (structural, mold, etc.) </a:t>
            </a:r>
          </a:p>
        </p:txBody>
      </p:sp>
      <p:sp>
        <p:nvSpPr>
          <p:cNvPr id="37" name="Rectangle 36"/>
          <p:cNvSpPr/>
          <p:nvPr/>
        </p:nvSpPr>
        <p:spPr>
          <a:xfrm>
            <a:off x="1161691" y="5260989"/>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Any anticipated insurance proceeds and the cost of the insurance deductible.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399" y="2677180"/>
            <a:ext cx="8872859" cy="769441"/>
          </a:xfrm>
          <a:prstGeom prst="rect">
            <a:avLst/>
          </a:prstGeom>
          <a:noFill/>
        </p:spPr>
        <p:txBody>
          <a:bodyPr wrap="square" rtlCol="0">
            <a:spAutoFit/>
          </a:bodyPr>
          <a:lstStyle/>
          <a:p>
            <a:pPr algn="ctr"/>
            <a:r>
              <a:rPr lang="en-US" sz="4400" dirty="0" smtClean="0"/>
              <a:t>Category F: Utilities</a:t>
            </a:r>
            <a:endParaRPr lang="en-US" sz="4400" dirty="0"/>
          </a:p>
        </p:txBody>
      </p:sp>
      <p:sp>
        <p:nvSpPr>
          <p:cNvPr id="9" name="TextBox 8"/>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899468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8" name="TextBox 7"/>
          <p:cNvSpPr txBox="1"/>
          <p:nvPr/>
        </p:nvSpPr>
        <p:spPr>
          <a:xfrm>
            <a:off x="228600" y="2938046"/>
            <a:ext cx="5943600" cy="369332"/>
          </a:xfrm>
          <a:prstGeom prst="rect">
            <a:avLst/>
          </a:prstGeom>
          <a:noFill/>
        </p:spPr>
        <p:txBody>
          <a:bodyPr wrap="square" rtlCol="0">
            <a:spAutoFit/>
          </a:bodyPr>
          <a:lstStyle/>
          <a:p>
            <a:r>
              <a:rPr lang="en-US" b="1" u="sng" dirty="0" smtClean="0"/>
              <a:t>Category F - Utilities</a:t>
            </a:r>
            <a:endParaRPr lang="en-US" b="1" u="sng" dirty="0"/>
          </a:p>
        </p:txBody>
      </p:sp>
      <p:grpSp>
        <p:nvGrpSpPr>
          <p:cNvPr id="17" name="Group 16"/>
          <p:cNvGrpSpPr/>
          <p:nvPr/>
        </p:nvGrpSpPr>
        <p:grpSpPr>
          <a:xfrm>
            <a:off x="304800" y="990600"/>
            <a:ext cx="8382000" cy="1752600"/>
            <a:chOff x="304800" y="990600"/>
            <a:chExt cx="8382000" cy="1752600"/>
          </a:xfrm>
        </p:grpSpPr>
        <p:sp>
          <p:nvSpPr>
            <p:cNvPr id="16" name="Rectangle 15"/>
            <p:cNvSpPr/>
            <p:nvPr/>
          </p:nvSpPr>
          <p:spPr>
            <a:xfrm>
              <a:off x="304800" y="990600"/>
              <a:ext cx="8382000" cy="1752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457200" y="1143000"/>
              <a:ext cx="8077200" cy="1447801"/>
              <a:chOff x="457200" y="1143000"/>
              <a:chExt cx="8077200" cy="1447801"/>
            </a:xfrm>
          </p:grpSpPr>
          <p:pic>
            <p:nvPicPr>
              <p:cNvPr id="9" name="Picture 2" descr="http://bloximages.newyork1.vip.townnews.com/thehour.com/content/tncms/assets/v3/editorial/4/33/4336f76c-26ae-11e2-97d6-0019bb30f31a/5096b532ccd89.image.jpg">
                <a:hlinkClick r:id="rId3"/>
              </p:cNvPr>
              <p:cNvPicPr>
                <a:picLocks noChangeAspect="1" noChangeArrowheads="1"/>
              </p:cNvPicPr>
              <p:nvPr/>
            </p:nvPicPr>
            <p:blipFill>
              <a:blip r:embed="rId4" cstate="print"/>
              <a:srcRect/>
              <a:stretch>
                <a:fillRect/>
              </a:stretch>
            </p:blipFill>
            <p:spPr bwMode="auto">
              <a:xfrm>
                <a:off x="457200" y="1143000"/>
                <a:ext cx="2286000" cy="1439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http://www.datafoundry.com/wp-content/uploads/2012/07/downed_power_lines.jpg">
                <a:hlinkClick r:id="rId5"/>
              </p:cNvPr>
              <p:cNvPicPr>
                <a:picLocks noChangeAspect="1" noChangeArrowheads="1"/>
              </p:cNvPicPr>
              <p:nvPr/>
            </p:nvPicPr>
            <p:blipFill>
              <a:blip r:embed="rId6" cstate="print"/>
              <a:srcRect/>
              <a:stretch>
                <a:fillRect/>
              </a:stretch>
            </p:blipFill>
            <p:spPr bwMode="auto">
              <a:xfrm>
                <a:off x="3124200" y="1143000"/>
                <a:ext cx="26670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4" descr="http://www.lcub.com/images/downedlines.png">
                <a:hlinkClick r:id="rId7"/>
              </p:cNvPr>
              <p:cNvPicPr>
                <a:picLocks noChangeAspect="1" noChangeArrowheads="1"/>
              </p:cNvPicPr>
              <p:nvPr/>
            </p:nvPicPr>
            <p:blipFill>
              <a:blip r:embed="rId8" cstate="print"/>
              <a:srcRect/>
              <a:stretch>
                <a:fillRect/>
              </a:stretch>
            </p:blipFill>
            <p:spPr bwMode="auto">
              <a:xfrm>
                <a:off x="6172200" y="1143001"/>
                <a:ext cx="23622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sp>
        <p:nvSpPr>
          <p:cNvPr id="18" name="TextBox 17"/>
          <p:cNvSpPr txBox="1"/>
          <p:nvPr/>
        </p:nvSpPr>
        <p:spPr>
          <a:xfrm>
            <a:off x="609600" y="3255426"/>
            <a:ext cx="8077200" cy="1200329"/>
          </a:xfrm>
          <a:prstGeom prst="rect">
            <a:avLst/>
          </a:prstGeom>
          <a:noFill/>
        </p:spPr>
        <p:txBody>
          <a:bodyPr wrap="square" rtlCol="0">
            <a:spAutoFit/>
          </a:bodyPr>
          <a:lstStyle/>
          <a:p>
            <a:pPr>
              <a:buFont typeface="Wingdings" pitchFamily="2" charset="2"/>
              <a:buChar char="§"/>
            </a:pPr>
            <a:r>
              <a:rPr lang="en-US" sz="1400" dirty="0"/>
              <a:t> </a:t>
            </a:r>
            <a:r>
              <a:rPr lang="en-US" dirty="0" smtClean="0"/>
              <a:t>In general, water treatment plants and delivery systems, power generation and distribution facilities (natural gas, wind, power lines, sewage collection systems and treatment plants and communications) are eligible for assistance under the Public Assistance program. </a:t>
            </a:r>
          </a:p>
        </p:txBody>
      </p:sp>
      <p:sp>
        <p:nvSpPr>
          <p:cNvPr id="22" name="TextBox 21"/>
          <p:cNvSpPr txBox="1"/>
          <p:nvPr/>
        </p:nvSpPr>
        <p:spPr>
          <a:xfrm>
            <a:off x="609600" y="4442936"/>
            <a:ext cx="8077200"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Ineligible items relating to utilities include:</a:t>
            </a:r>
          </a:p>
        </p:txBody>
      </p:sp>
      <p:sp>
        <p:nvSpPr>
          <p:cNvPr id="23" name="Rectangle 22"/>
          <p:cNvSpPr/>
          <p:nvPr/>
        </p:nvSpPr>
        <p:spPr>
          <a:xfrm>
            <a:off x="1143000" y="481078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Surveys performed to discover if there are damages to a facility. </a:t>
            </a:r>
          </a:p>
        </p:txBody>
      </p:sp>
      <p:sp>
        <p:nvSpPr>
          <p:cNvPr id="24" name="Rectangle 23"/>
          <p:cNvSpPr/>
          <p:nvPr/>
        </p:nvSpPr>
        <p:spPr>
          <a:xfrm>
            <a:off x="1143000" y="519178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Increased operating expenses due to the disaster.</a:t>
            </a:r>
          </a:p>
        </p:txBody>
      </p:sp>
      <p:sp>
        <p:nvSpPr>
          <p:cNvPr id="25" name="Rectangle 24"/>
          <p:cNvSpPr/>
          <p:nvPr/>
        </p:nvSpPr>
        <p:spPr>
          <a:xfrm>
            <a:off x="1143000" y="557278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Loss of revenue if a utility is shut down due to the disaster. </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2" name="TextBox 21"/>
          <p:cNvSpPr txBox="1"/>
          <p:nvPr/>
        </p:nvSpPr>
        <p:spPr>
          <a:xfrm>
            <a:off x="228600" y="1219200"/>
            <a:ext cx="5943600" cy="369332"/>
          </a:xfrm>
          <a:prstGeom prst="rect">
            <a:avLst/>
          </a:prstGeom>
          <a:noFill/>
        </p:spPr>
        <p:txBody>
          <a:bodyPr wrap="square" rtlCol="0">
            <a:spAutoFit/>
          </a:bodyPr>
          <a:lstStyle/>
          <a:p>
            <a:r>
              <a:rPr lang="en-US" b="1" u="sng" dirty="0" smtClean="0"/>
              <a:t>Category F - Utilities</a:t>
            </a:r>
            <a:endParaRPr lang="en-US" b="1" u="sng" dirty="0"/>
          </a:p>
        </p:txBody>
      </p:sp>
      <p:sp>
        <p:nvSpPr>
          <p:cNvPr id="23" name="TextBox 22"/>
          <p:cNvSpPr txBox="1"/>
          <p:nvPr/>
        </p:nvSpPr>
        <p:spPr>
          <a:xfrm>
            <a:off x="572937" y="1585863"/>
            <a:ext cx="8077200"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When collecting data for damage to utilities, the following information should be included in your submission:</a:t>
            </a:r>
          </a:p>
        </p:txBody>
      </p:sp>
      <p:graphicFrame>
        <p:nvGraphicFramePr>
          <p:cNvPr id="25" name="Table 24"/>
          <p:cNvGraphicFramePr>
            <a:graphicFrameLocks noGrp="1"/>
          </p:cNvGraphicFramePr>
          <p:nvPr>
            <p:extLst>
              <p:ext uri="{D42A27DB-BD31-4B8C-83A1-F6EECF244321}">
                <p14:modId xmlns:p14="http://schemas.microsoft.com/office/powerpoint/2010/main" val="3695049754"/>
              </p:ext>
            </p:extLst>
          </p:nvPr>
        </p:nvGraphicFramePr>
        <p:xfrm>
          <a:off x="572937" y="2299679"/>
          <a:ext cx="8153401" cy="3459480"/>
        </p:xfrm>
        <a:graphic>
          <a:graphicData uri="http://schemas.openxmlformats.org/drawingml/2006/table">
            <a:tbl>
              <a:tblPr firstRow="1" bandRow="1">
                <a:tableStyleId>{69CF1AB2-1976-4502-BF36-3FF5EA218861}</a:tableStyleId>
              </a:tblPr>
              <a:tblGrid>
                <a:gridCol w="2514600">
                  <a:extLst>
                    <a:ext uri="{9D8B030D-6E8A-4147-A177-3AD203B41FA5}">
                      <a16:colId xmlns:a16="http://schemas.microsoft.com/office/drawing/2014/main" val="20000"/>
                    </a:ext>
                  </a:extLst>
                </a:gridCol>
                <a:gridCol w="5638801">
                  <a:extLst>
                    <a:ext uri="{9D8B030D-6E8A-4147-A177-3AD203B41FA5}">
                      <a16:colId xmlns:a16="http://schemas.microsoft.com/office/drawing/2014/main" val="20001"/>
                    </a:ext>
                  </a:extLst>
                </a:gridCol>
              </a:tblGrid>
              <a:tr h="293329">
                <a:tc gridSpan="2">
                  <a:txBody>
                    <a:bodyPr/>
                    <a:lstStyle/>
                    <a:p>
                      <a:pPr algn="ctr"/>
                      <a:r>
                        <a:rPr lang="en-US" sz="1600" dirty="0" smtClean="0"/>
                        <a:t>Collecting Data on Damaged Utilities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700" dirty="0" smtClean="0"/>
                        <a:t>Distinguish Categories</a:t>
                      </a:r>
                      <a:endParaRPr lang="en-US" sz="1700" b="1" dirty="0"/>
                    </a:p>
                  </a:txBody>
                  <a:tcPr/>
                </a:tc>
                <a:tc>
                  <a:txBody>
                    <a:bodyPr/>
                    <a:lstStyle/>
                    <a:p>
                      <a:r>
                        <a:rPr lang="en-US" sz="1700" dirty="0" smtClean="0"/>
                        <a:t>Note the difference in work that could</a:t>
                      </a:r>
                      <a:r>
                        <a:rPr lang="en-US" sz="1700" baseline="0" dirty="0" smtClean="0"/>
                        <a:t> be categorized as either emergency or permanent work projects. Any temporary repairs would fall under category B. </a:t>
                      </a:r>
                      <a:endParaRPr lang="en-US" sz="1700" dirty="0"/>
                    </a:p>
                  </a:txBody>
                  <a:tcPr/>
                </a:tc>
                <a:extLst>
                  <a:ext uri="{0D108BD9-81ED-4DB2-BD59-A6C34878D82A}">
                    <a16:rowId xmlns:a16="http://schemas.microsoft.com/office/drawing/2014/main" val="10001"/>
                  </a:ext>
                </a:extLst>
              </a:tr>
              <a:tr h="370840">
                <a:tc>
                  <a:txBody>
                    <a:bodyPr/>
                    <a:lstStyle/>
                    <a:p>
                      <a:r>
                        <a:rPr lang="en-US" sz="1700" dirty="0" smtClean="0"/>
                        <a:t>Note the Purpose</a:t>
                      </a:r>
                      <a:endParaRPr lang="en-US" sz="1700" b="1" dirty="0"/>
                    </a:p>
                  </a:txBody>
                  <a:tcPr/>
                </a:tc>
                <a:tc>
                  <a:txBody>
                    <a:bodyPr/>
                    <a:lstStyle/>
                    <a:p>
                      <a:r>
                        <a:rPr lang="en-US" sz="1700" dirty="0" smtClean="0"/>
                        <a:t>Describe the overall purpose of the utilities. Is it designed to provide power, lighting, communications, etc.? </a:t>
                      </a:r>
                      <a:endParaRPr lang="en-US" sz="1700" dirty="0"/>
                    </a:p>
                  </a:txBody>
                  <a:tcPr/>
                </a:tc>
                <a:extLst>
                  <a:ext uri="{0D108BD9-81ED-4DB2-BD59-A6C34878D82A}">
                    <a16:rowId xmlns:a16="http://schemas.microsoft.com/office/drawing/2014/main" val="10002"/>
                  </a:ext>
                </a:extLst>
              </a:tr>
              <a:tr h="1560156">
                <a:tc>
                  <a:txBody>
                    <a:bodyPr/>
                    <a:lstStyle/>
                    <a:p>
                      <a:r>
                        <a:rPr lang="en-US" sz="1700" dirty="0" smtClean="0"/>
                        <a:t>Describe</a:t>
                      </a:r>
                      <a:r>
                        <a:rPr lang="en-US" sz="1700" baseline="0" dirty="0" smtClean="0"/>
                        <a:t> Damages and Impacts</a:t>
                      </a:r>
                      <a:endParaRPr lang="en-US" sz="1700" b="1" dirty="0"/>
                    </a:p>
                  </a:txBody>
                  <a:tcPr/>
                </a:tc>
                <a:tc>
                  <a:txBody>
                    <a:bodyPr/>
                    <a:lstStyle/>
                    <a:p>
                      <a:r>
                        <a:rPr lang="en-US" sz="1700" dirty="0" smtClean="0"/>
                        <a:t>Describe</a:t>
                      </a:r>
                      <a:r>
                        <a:rPr lang="en-US" sz="1700" baseline="0" dirty="0" smtClean="0"/>
                        <a:t> if the damaged structure can be repaired or if it will need to be replaced. What portion of the structure is damaged? Is it the physical plant, distribution lines, or collection systems? What are the impacts as a result of the damage or loss of the utility system? How many homes do not have service?</a:t>
                      </a:r>
                      <a:endParaRPr lang="en-US" sz="1700" dirty="0"/>
                    </a:p>
                  </a:txBody>
                  <a:tcPr/>
                </a:tc>
                <a:extLst>
                  <a:ext uri="{0D108BD9-81ED-4DB2-BD59-A6C34878D82A}">
                    <a16:rowId xmlns:a16="http://schemas.microsoft.com/office/drawing/2014/main" val="10003"/>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399" y="2677180"/>
            <a:ext cx="8872859" cy="1446550"/>
          </a:xfrm>
          <a:prstGeom prst="rect">
            <a:avLst/>
          </a:prstGeom>
          <a:noFill/>
        </p:spPr>
        <p:txBody>
          <a:bodyPr wrap="square" rtlCol="0">
            <a:spAutoFit/>
          </a:bodyPr>
          <a:lstStyle/>
          <a:p>
            <a:pPr algn="ctr"/>
            <a:r>
              <a:rPr lang="en-US" sz="4400" dirty="0" smtClean="0"/>
              <a:t>Category G: Parks, Recreational Facilities, and Other</a:t>
            </a:r>
            <a:endParaRPr lang="en-US" sz="4400" dirty="0"/>
          </a:p>
        </p:txBody>
      </p:sp>
      <p:sp>
        <p:nvSpPr>
          <p:cNvPr id="9" name="TextBox 8"/>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834159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1"/>
            <a:ext cx="9144000" cy="761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00200" y="0"/>
            <a:ext cx="5943600" cy="758952"/>
          </a:xfrm>
          <a:prstGeom prst="rect">
            <a:avLst/>
          </a:prstGeom>
          <a:noFill/>
        </p:spPr>
        <p:txBody>
          <a:bodyPr wrap="square" rtlCol="0" anchor="ctr">
            <a:spAutoFit/>
          </a:bodyPr>
          <a:lstStyle/>
          <a:p>
            <a:pPr algn="ctr"/>
            <a:r>
              <a:rPr lang="en-US" sz="3200" u="sng" dirty="0" smtClean="0">
                <a:solidFill>
                  <a:schemeClr val="bg1"/>
                </a:solidFill>
              </a:rPr>
              <a:t>Post-Declaration Events</a:t>
            </a:r>
            <a:endParaRPr lang="en-US" sz="3200" u="sng" dirty="0">
              <a:solidFill>
                <a:schemeClr val="bg1"/>
              </a:solidFill>
            </a:endParaRPr>
          </a:p>
        </p:txBody>
      </p:sp>
      <p:sp>
        <p:nvSpPr>
          <p:cNvPr id="15" name="TextBox 14"/>
          <p:cNvSpPr txBox="1"/>
          <p:nvPr/>
        </p:nvSpPr>
        <p:spPr>
          <a:xfrm>
            <a:off x="1828167" y="1331551"/>
            <a:ext cx="6934200" cy="830997"/>
          </a:xfrm>
          <a:prstGeom prst="rect">
            <a:avLst/>
          </a:prstGeom>
          <a:noFill/>
        </p:spPr>
        <p:txBody>
          <a:bodyPr wrap="square" rtlCol="0">
            <a:spAutoFit/>
          </a:bodyPr>
          <a:lstStyle/>
          <a:p>
            <a:r>
              <a:rPr lang="en-US" sz="1600" dirty="0" smtClean="0"/>
              <a:t>Held by the State in every declared county and provides overall description of the Public Assistance Program to discuss eligibility issues, cost share, categories of work, and submission of Requests for Public Assistance. </a:t>
            </a:r>
          </a:p>
        </p:txBody>
      </p:sp>
      <p:sp>
        <p:nvSpPr>
          <p:cNvPr id="25" name="TextBox 24"/>
          <p:cNvSpPr txBox="1"/>
          <p:nvPr/>
        </p:nvSpPr>
        <p:spPr>
          <a:xfrm>
            <a:off x="762000" y="2620647"/>
            <a:ext cx="7772400" cy="3477875"/>
          </a:xfrm>
          <a:prstGeom prst="rect">
            <a:avLst/>
          </a:prstGeom>
          <a:noFill/>
        </p:spPr>
        <p:txBody>
          <a:bodyPr wrap="square" rtlCol="0">
            <a:spAutoFit/>
          </a:bodyPr>
          <a:lstStyle/>
          <a:p>
            <a:pPr>
              <a:buFont typeface="Wingdings" pitchFamily="2" charset="2"/>
              <a:buChar char="§"/>
            </a:pPr>
            <a:r>
              <a:rPr lang="en-US" sz="1600" dirty="0"/>
              <a:t> </a:t>
            </a:r>
            <a:r>
              <a:rPr lang="en-US" sz="1700" dirty="0" smtClean="0"/>
              <a:t>Purpose is to provide high-level information regarding the Public Assistance Program:</a:t>
            </a:r>
          </a:p>
          <a:p>
            <a:endParaRPr lang="en-US" sz="1700" dirty="0" smtClean="0"/>
          </a:p>
          <a:p>
            <a:pPr lvl="1">
              <a:buFont typeface="Wingdings" pitchFamily="2" charset="2"/>
              <a:buChar char="§"/>
            </a:pPr>
            <a:r>
              <a:rPr lang="en-US" sz="1700" dirty="0" smtClean="0"/>
              <a:t>Application Procedures (General)</a:t>
            </a:r>
          </a:p>
          <a:p>
            <a:pPr lvl="1">
              <a:buFont typeface="Wingdings" pitchFamily="2" charset="2"/>
              <a:buChar char="§"/>
            </a:pPr>
            <a:r>
              <a:rPr lang="en-US" sz="1700" dirty="0" smtClean="0"/>
              <a:t>Eligibility Criteria</a:t>
            </a:r>
          </a:p>
          <a:p>
            <a:pPr lvl="1">
              <a:buFont typeface="Wingdings" pitchFamily="2" charset="2"/>
              <a:buChar char="§"/>
            </a:pPr>
            <a:r>
              <a:rPr lang="en-US" sz="1700" dirty="0" smtClean="0"/>
              <a:t>Project Formulation and Funding</a:t>
            </a:r>
          </a:p>
          <a:p>
            <a:pPr lvl="1">
              <a:buFont typeface="Wingdings" pitchFamily="2" charset="2"/>
              <a:buChar char="§"/>
            </a:pPr>
            <a:r>
              <a:rPr lang="en-US" sz="1700" dirty="0" smtClean="0"/>
              <a:t>Administrative Requirements</a:t>
            </a:r>
          </a:p>
          <a:p>
            <a:pPr lvl="1">
              <a:buFont typeface="Wingdings" pitchFamily="2" charset="2"/>
              <a:buChar char="§"/>
            </a:pPr>
            <a:r>
              <a:rPr lang="en-US" sz="1700" dirty="0" smtClean="0"/>
              <a:t>Procurement Requirements</a:t>
            </a:r>
          </a:p>
          <a:p>
            <a:pPr lvl="1">
              <a:buFont typeface="Wingdings" pitchFamily="2" charset="2"/>
              <a:buChar char="§"/>
            </a:pPr>
            <a:r>
              <a:rPr lang="en-US" sz="1700" dirty="0" smtClean="0"/>
              <a:t>Environmental and Historic Preservation Compliance Requirements</a:t>
            </a:r>
          </a:p>
          <a:p>
            <a:pPr lvl="1">
              <a:buFont typeface="Wingdings" pitchFamily="2" charset="2"/>
              <a:buChar char="§"/>
            </a:pPr>
            <a:r>
              <a:rPr lang="en-US" sz="1700" dirty="0" smtClean="0"/>
              <a:t>Debris</a:t>
            </a:r>
          </a:p>
          <a:p>
            <a:pPr lvl="1">
              <a:buFont typeface="Wingdings" pitchFamily="2" charset="2"/>
              <a:buChar char="§"/>
            </a:pPr>
            <a:r>
              <a:rPr lang="en-US" sz="1700" dirty="0" smtClean="0"/>
              <a:t>Insurance</a:t>
            </a:r>
          </a:p>
          <a:p>
            <a:pPr lvl="1">
              <a:buFont typeface="Wingdings" pitchFamily="2" charset="2"/>
              <a:buChar char="§"/>
            </a:pPr>
            <a:r>
              <a:rPr lang="en-US" sz="1700" dirty="0" smtClean="0"/>
              <a:t>Documentation Requirements and Recordkeeping</a:t>
            </a:r>
          </a:p>
          <a:p>
            <a:pPr lvl="1">
              <a:buFont typeface="Wingdings" pitchFamily="2" charset="2"/>
              <a:buChar char="§"/>
            </a:pPr>
            <a:endParaRPr lang="en-US" sz="1700" dirty="0" smtClean="0"/>
          </a:p>
          <a:p>
            <a:pPr>
              <a:buFont typeface="Wingdings" pitchFamily="2" charset="2"/>
              <a:buChar char="§"/>
            </a:pPr>
            <a:endParaRPr lang="en-US" sz="1600" dirty="0" smtClean="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4" cy="1371600"/>
          </a:xfrm>
          <a:prstGeom prst="rect">
            <a:avLst/>
          </a:prstGeom>
        </p:spPr>
      </p:pic>
      <p:grpSp>
        <p:nvGrpSpPr>
          <p:cNvPr id="17" name="Group 10"/>
          <p:cNvGrpSpPr/>
          <p:nvPr/>
        </p:nvGrpSpPr>
        <p:grpSpPr>
          <a:xfrm>
            <a:off x="152400" y="1366048"/>
            <a:ext cx="1600200" cy="762001"/>
            <a:chOff x="4513101" y="535241"/>
            <a:chExt cx="1610506" cy="966303"/>
          </a:xfrm>
          <a:solidFill>
            <a:srgbClr val="FF0000"/>
          </a:solidFill>
        </p:grpSpPr>
        <p:sp>
          <p:nvSpPr>
            <p:cNvPr id="19" name="Rounded Rectangle 18"/>
            <p:cNvSpPr/>
            <p:nvPr/>
          </p:nvSpPr>
          <p:spPr>
            <a:xfrm>
              <a:off x="4513101" y="535241"/>
              <a:ext cx="1610506" cy="966303"/>
            </a:xfrm>
            <a:prstGeom prst="roundRect">
              <a:avLst>
                <a:gd name="adj" fmla="val 10000"/>
              </a:avLst>
            </a:prstGeom>
            <a:grpFill/>
          </p:spPr>
          <p:style>
            <a:lnRef idx="0">
              <a:schemeClr val="accent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4541404" y="565261"/>
              <a:ext cx="1553902" cy="90798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lumMod val="95000"/>
                    </a:schemeClr>
                  </a:solidFill>
                </a:rPr>
                <a:t>Applicants’ Briefing</a:t>
              </a:r>
              <a:endParaRPr lang="en-US" sz="1600" b="1" kern="1200" dirty="0">
                <a:solidFill>
                  <a:schemeClr val="bg1">
                    <a:lumMod val="95000"/>
                  </a:schemeClr>
                </a:solidFill>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grpSp>
        <p:nvGrpSpPr>
          <p:cNvPr id="31" name="Group 30"/>
          <p:cNvGrpSpPr/>
          <p:nvPr/>
        </p:nvGrpSpPr>
        <p:grpSpPr>
          <a:xfrm>
            <a:off x="76200" y="990600"/>
            <a:ext cx="8915400" cy="1752600"/>
            <a:chOff x="76200" y="990600"/>
            <a:chExt cx="8915400" cy="1752600"/>
          </a:xfrm>
        </p:grpSpPr>
        <p:sp>
          <p:nvSpPr>
            <p:cNvPr id="30" name="Rectangle 29"/>
            <p:cNvSpPr/>
            <p:nvPr/>
          </p:nvSpPr>
          <p:spPr>
            <a:xfrm>
              <a:off x="76200" y="990600"/>
              <a:ext cx="8915400" cy="1752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52400" y="1138645"/>
              <a:ext cx="8763001" cy="1466192"/>
              <a:chOff x="228599" y="1138645"/>
              <a:chExt cx="8763001" cy="1466192"/>
            </a:xfrm>
          </p:grpSpPr>
          <p:pic>
            <p:nvPicPr>
              <p:cNvPr id="25" name="Picture 4" descr="http://l1.yimg.com/bt/api/res/1.2/r_npF0CH7mtZNH3GcwB6Qw--/YXBwaWQ9eW5ld3M7Zmk9aW5zZXQ7aD0xMDI0O3E9Nzk7dz0xNDUx/http:/media.zenfs.com/en_us/News/Reuters/2013-05-23T015928Z_749292030_GM1E95N0RGQ01_RTRMADP_3_USA-TORNADOES.JPG">
                <a:hlinkClick r:id="rId3"/>
              </p:cNvPr>
              <p:cNvPicPr>
                <a:picLocks noChangeAspect="1" noChangeArrowheads="1"/>
              </p:cNvPicPr>
              <p:nvPr/>
            </p:nvPicPr>
            <p:blipFill>
              <a:blip r:embed="rId4" cstate="print"/>
              <a:srcRect/>
              <a:stretch>
                <a:fillRect/>
              </a:stretch>
            </p:blipFill>
            <p:spPr bwMode="auto">
              <a:xfrm>
                <a:off x="228599" y="1161871"/>
                <a:ext cx="1828801" cy="1428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6" descr="http://blog.oregonlive.com/environment_impact/2008/09/large_tillrr.jpg">
                <a:hlinkClick r:id="rId5"/>
              </p:cNvPr>
              <p:cNvPicPr>
                <a:picLocks noChangeAspect="1" noChangeArrowheads="1"/>
              </p:cNvPicPr>
              <p:nvPr/>
            </p:nvPicPr>
            <p:blipFill>
              <a:blip r:embed="rId6" cstate="print"/>
              <a:srcRect/>
              <a:stretch>
                <a:fillRect/>
              </a:stretch>
            </p:blipFill>
            <p:spPr bwMode="auto">
              <a:xfrm>
                <a:off x="2209800" y="1143000"/>
                <a:ext cx="2434354"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8" descr="http://www.photos-public-domain.com/wp-content/uploads/2010/09/tennis_court_in_disrepair.jpg">
                <a:hlinkClick r:id="rId7"/>
              </p:cNvPr>
              <p:cNvPicPr>
                <a:picLocks noChangeAspect="1" noChangeArrowheads="1"/>
              </p:cNvPicPr>
              <p:nvPr/>
            </p:nvPicPr>
            <p:blipFill>
              <a:blip r:embed="rId8" cstate="print"/>
              <a:srcRect/>
              <a:stretch>
                <a:fillRect/>
              </a:stretch>
            </p:blipFill>
            <p:spPr bwMode="auto">
              <a:xfrm>
                <a:off x="4800600" y="1143000"/>
                <a:ext cx="2057400" cy="1461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4" descr="http://media.northjersey.com/images/Brookside2_090111_BL_tif_.jpg">
                <a:hlinkClick r:id="rId9"/>
              </p:cNvPr>
              <p:cNvPicPr>
                <a:picLocks noChangeAspect="1" noChangeArrowheads="1"/>
              </p:cNvPicPr>
              <p:nvPr/>
            </p:nvPicPr>
            <p:blipFill>
              <a:blip r:embed="rId10" cstate="print"/>
              <a:srcRect/>
              <a:stretch>
                <a:fillRect/>
              </a:stretch>
            </p:blipFill>
            <p:spPr bwMode="auto">
              <a:xfrm>
                <a:off x="7010400" y="1138645"/>
                <a:ext cx="1981200" cy="1452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sp>
        <p:nvSpPr>
          <p:cNvPr id="32" name="TextBox 31"/>
          <p:cNvSpPr txBox="1"/>
          <p:nvPr/>
        </p:nvSpPr>
        <p:spPr>
          <a:xfrm>
            <a:off x="228600" y="2885702"/>
            <a:ext cx="5943600" cy="369332"/>
          </a:xfrm>
          <a:prstGeom prst="rect">
            <a:avLst/>
          </a:prstGeom>
          <a:noFill/>
        </p:spPr>
        <p:txBody>
          <a:bodyPr wrap="square" rtlCol="0">
            <a:spAutoFit/>
          </a:bodyPr>
          <a:lstStyle/>
          <a:p>
            <a:r>
              <a:rPr lang="en-US" b="1" u="sng" dirty="0" smtClean="0"/>
              <a:t>Category G - Parks and Recreation, Other</a:t>
            </a:r>
            <a:endParaRPr lang="en-US" b="1" u="sng" dirty="0"/>
          </a:p>
        </p:txBody>
      </p:sp>
      <p:sp>
        <p:nvSpPr>
          <p:cNvPr id="33" name="TextBox 32"/>
          <p:cNvSpPr txBox="1"/>
          <p:nvPr/>
        </p:nvSpPr>
        <p:spPr>
          <a:xfrm>
            <a:off x="609600" y="3233217"/>
            <a:ext cx="8077200" cy="1200329"/>
          </a:xfrm>
          <a:prstGeom prst="rect">
            <a:avLst/>
          </a:prstGeom>
          <a:noFill/>
        </p:spPr>
        <p:txBody>
          <a:bodyPr wrap="square" rtlCol="0">
            <a:spAutoFit/>
          </a:bodyPr>
          <a:lstStyle/>
          <a:p>
            <a:pPr>
              <a:buFont typeface="Wingdings" pitchFamily="2" charset="2"/>
              <a:buChar char="§"/>
            </a:pPr>
            <a:r>
              <a:rPr lang="en-US" sz="1400" dirty="0"/>
              <a:t> </a:t>
            </a:r>
            <a:r>
              <a:rPr lang="en-US" dirty="0" smtClean="0"/>
              <a:t>In general, mass transit facilities such as railways, swimming pools, playground equipment, bath houses, tennis courts, boat docks, piers, golf courses, picnic tables, and other facilities that do not fit into categories C-F are eligible for assistance under the Public Assistance program as category G projects. </a:t>
            </a:r>
          </a:p>
        </p:txBody>
      </p:sp>
      <p:sp>
        <p:nvSpPr>
          <p:cNvPr id="39" name="Rectangle 38"/>
          <p:cNvSpPr/>
          <p:nvPr/>
        </p:nvSpPr>
        <p:spPr>
          <a:xfrm>
            <a:off x="1143000" y="4419600"/>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Roads, buildings, or utilities located in parks and recreation areas.</a:t>
            </a:r>
          </a:p>
        </p:txBody>
      </p:sp>
      <p:sp>
        <p:nvSpPr>
          <p:cNvPr id="40" name="Rectangle 39"/>
          <p:cNvSpPr/>
          <p:nvPr/>
        </p:nvSpPr>
        <p:spPr>
          <a:xfrm>
            <a:off x="1143000" y="4873823"/>
            <a:ext cx="7162800" cy="369332"/>
          </a:xfrm>
          <a:prstGeom prst="rect">
            <a:avLst/>
          </a:prstGeom>
        </p:spPr>
        <p:txBody>
          <a:bodyPr wrap="square">
            <a:spAutoFit/>
          </a:bodyPr>
          <a:lstStyle/>
          <a:p>
            <a:pPr>
              <a:buFont typeface="Wingdings" pitchFamily="2" charset="2"/>
              <a:buChar char="§"/>
            </a:pPr>
            <a:r>
              <a:rPr lang="en-US" sz="1400" dirty="0" smtClean="0"/>
              <a:t> </a:t>
            </a:r>
            <a:r>
              <a:rPr lang="en-US" dirty="0" smtClean="0"/>
              <a:t>Engineered and maintained beaches.</a:t>
            </a:r>
          </a:p>
        </p:txBody>
      </p:sp>
      <p:sp>
        <p:nvSpPr>
          <p:cNvPr id="41" name="Rectangle 40"/>
          <p:cNvSpPr/>
          <p:nvPr/>
        </p:nvSpPr>
        <p:spPr>
          <a:xfrm>
            <a:off x="1143000" y="5282240"/>
            <a:ext cx="6477000" cy="646331"/>
          </a:xfrm>
          <a:prstGeom prst="rect">
            <a:avLst/>
          </a:prstGeom>
        </p:spPr>
        <p:txBody>
          <a:bodyPr wrap="square">
            <a:spAutoFit/>
          </a:bodyPr>
          <a:lstStyle/>
          <a:p>
            <a:pPr>
              <a:buFont typeface="Wingdings" pitchFamily="2" charset="2"/>
              <a:buChar char="§"/>
            </a:pPr>
            <a:r>
              <a:rPr lang="en-US" sz="1400" dirty="0" smtClean="0"/>
              <a:t> </a:t>
            </a:r>
            <a:r>
              <a:rPr lang="en-US" dirty="0" smtClean="0"/>
              <a:t>Any grass, trees, or ground cover that is necessary to stabilize slopes and minimize erosion.</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28600" y="1185446"/>
            <a:ext cx="5943600" cy="369332"/>
          </a:xfrm>
          <a:prstGeom prst="rect">
            <a:avLst/>
          </a:prstGeom>
          <a:noFill/>
        </p:spPr>
        <p:txBody>
          <a:bodyPr wrap="square" rtlCol="0">
            <a:spAutoFit/>
          </a:bodyPr>
          <a:lstStyle/>
          <a:p>
            <a:r>
              <a:rPr lang="en-US" b="1" u="sng" dirty="0" smtClean="0"/>
              <a:t>Category G - Parks and Recreation, Other</a:t>
            </a:r>
            <a:endParaRPr lang="en-US" b="1" u="sng" dirty="0"/>
          </a:p>
        </p:txBody>
      </p:sp>
      <p:sp>
        <p:nvSpPr>
          <p:cNvPr id="22" name="TextBox 21"/>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3" name="TextBox 22"/>
          <p:cNvSpPr txBox="1"/>
          <p:nvPr/>
        </p:nvSpPr>
        <p:spPr>
          <a:xfrm>
            <a:off x="609600" y="1825823"/>
            <a:ext cx="8077200"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Ineligible items relating to parks and recreation include:</a:t>
            </a:r>
          </a:p>
        </p:txBody>
      </p:sp>
      <p:sp>
        <p:nvSpPr>
          <p:cNvPr id="24" name="Rectangle 23"/>
          <p:cNvSpPr/>
          <p:nvPr/>
        </p:nvSpPr>
        <p:spPr>
          <a:xfrm>
            <a:off x="1143000" y="251460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Replacement of trees, shrubs, or ground cover that is not required for slope stabilization or to minimize erosion.</a:t>
            </a:r>
          </a:p>
        </p:txBody>
      </p:sp>
      <p:sp>
        <p:nvSpPr>
          <p:cNvPr id="27" name="Rectangle 26"/>
          <p:cNvSpPr/>
          <p:nvPr/>
        </p:nvSpPr>
        <p:spPr>
          <a:xfrm>
            <a:off x="1143000" y="328678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Private Non-Profit owned parks or recreational facilities and their supporting facilities such as roads, buildings, and utilities. </a:t>
            </a:r>
          </a:p>
        </p:txBody>
      </p:sp>
      <p:sp>
        <p:nvSpPr>
          <p:cNvPr id="30" name="Rectangle 29"/>
          <p:cNvSpPr/>
          <p:nvPr/>
        </p:nvSpPr>
        <p:spPr>
          <a:xfrm>
            <a:off x="1143000" y="403860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The replacement of any disturbed ground caused by heavy equipment when any eligible work is performed. </a:t>
            </a:r>
          </a:p>
        </p:txBody>
      </p:sp>
      <p:sp>
        <p:nvSpPr>
          <p:cNvPr id="31" name="Rectangle 30"/>
          <p:cNvSpPr/>
          <p:nvPr/>
        </p:nvSpPr>
        <p:spPr>
          <a:xfrm>
            <a:off x="1143000" y="481078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Restoration of sand on natural beaches or berms that is beyond what is necessary for emergency protection.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28600" y="1185446"/>
            <a:ext cx="5943600" cy="369332"/>
          </a:xfrm>
          <a:prstGeom prst="rect">
            <a:avLst/>
          </a:prstGeom>
          <a:noFill/>
        </p:spPr>
        <p:txBody>
          <a:bodyPr wrap="square" rtlCol="0">
            <a:spAutoFit/>
          </a:bodyPr>
          <a:lstStyle/>
          <a:p>
            <a:r>
              <a:rPr lang="en-US" b="1" u="sng" dirty="0" smtClean="0"/>
              <a:t>Category G - Parks and Recreation, Other</a:t>
            </a:r>
            <a:endParaRPr lang="en-US" b="1" u="sng" dirty="0"/>
          </a:p>
        </p:txBody>
      </p:sp>
      <p:sp>
        <p:nvSpPr>
          <p:cNvPr id="21" name="TextBox 20"/>
          <p:cNvSpPr txBox="1"/>
          <p:nvPr/>
        </p:nvSpPr>
        <p:spPr>
          <a:xfrm>
            <a:off x="609600" y="1915180"/>
            <a:ext cx="8077200"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When collecting data for damage to parks and recreation, the following information should be included in your submission:</a:t>
            </a:r>
          </a:p>
        </p:txBody>
      </p:sp>
      <p:graphicFrame>
        <p:nvGraphicFramePr>
          <p:cNvPr id="22" name="Table 21"/>
          <p:cNvGraphicFramePr>
            <a:graphicFrameLocks noGrp="1"/>
          </p:cNvGraphicFramePr>
          <p:nvPr>
            <p:extLst>
              <p:ext uri="{D42A27DB-BD31-4B8C-83A1-F6EECF244321}">
                <p14:modId xmlns:p14="http://schemas.microsoft.com/office/powerpoint/2010/main" val="3092857938"/>
              </p:ext>
            </p:extLst>
          </p:nvPr>
        </p:nvGraphicFramePr>
        <p:xfrm>
          <a:off x="533400" y="2667000"/>
          <a:ext cx="8153400" cy="2057400"/>
        </p:xfrm>
        <a:graphic>
          <a:graphicData uri="http://schemas.openxmlformats.org/drawingml/2006/table">
            <a:tbl>
              <a:tblPr firstRow="1" bandRow="1">
                <a:tableStyleId>{69CF1AB2-1976-4502-BF36-3FF5EA218861}</a:tableStyleId>
              </a:tblPr>
              <a:tblGrid>
                <a:gridCol w="20574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426720">
                <a:tc gridSpan="2">
                  <a:txBody>
                    <a:bodyPr/>
                    <a:lstStyle/>
                    <a:p>
                      <a:pPr algn="ctr"/>
                      <a:r>
                        <a:rPr lang="en-US" sz="1600" dirty="0" smtClean="0"/>
                        <a:t>Collecting Data for Damage to Parks and Recreation, Other</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716280">
                <a:tc>
                  <a:txBody>
                    <a:bodyPr/>
                    <a:lstStyle/>
                    <a:p>
                      <a:r>
                        <a:rPr lang="en-US" sz="1600" dirty="0" smtClean="0"/>
                        <a:t>Note the Purpose</a:t>
                      </a:r>
                      <a:endParaRPr lang="en-US" sz="1600" b="1" dirty="0"/>
                    </a:p>
                  </a:txBody>
                  <a:tcPr/>
                </a:tc>
                <a:tc>
                  <a:txBody>
                    <a:bodyPr/>
                    <a:lstStyle/>
                    <a:p>
                      <a:r>
                        <a:rPr lang="en-US" sz="1600" dirty="0" smtClean="0"/>
                        <a:t>Describe the overall purpose of the facility. Is it a park, beach, or</a:t>
                      </a:r>
                      <a:r>
                        <a:rPr lang="en-US" sz="1600" baseline="0" dirty="0" smtClean="0"/>
                        <a:t> recreational facility? What services does it provide to the community?</a:t>
                      </a:r>
                      <a:endParaRPr lang="en-US" sz="1600" dirty="0"/>
                    </a:p>
                  </a:txBody>
                  <a:tcPr/>
                </a:tc>
                <a:extLst>
                  <a:ext uri="{0D108BD9-81ED-4DB2-BD59-A6C34878D82A}">
                    <a16:rowId xmlns:a16="http://schemas.microsoft.com/office/drawing/2014/main" val="10001"/>
                  </a:ext>
                </a:extLst>
              </a:tr>
              <a:tr h="914400">
                <a:tc>
                  <a:txBody>
                    <a:bodyPr/>
                    <a:lstStyle/>
                    <a:p>
                      <a:r>
                        <a:rPr lang="en-US" sz="1600" dirty="0" smtClean="0"/>
                        <a:t>Describe Damages</a:t>
                      </a:r>
                      <a:endParaRPr lang="en-US" sz="1600" b="1" dirty="0"/>
                    </a:p>
                  </a:txBody>
                  <a:tcPr/>
                </a:tc>
                <a:tc>
                  <a:txBody>
                    <a:bodyPr/>
                    <a:lstStyle/>
                    <a:p>
                      <a:r>
                        <a:rPr lang="en-US" sz="1600" dirty="0" smtClean="0"/>
                        <a:t>Distinguish between damages as a result of the disaster and those that were unmaintained prior to the disaster. Identify</a:t>
                      </a:r>
                      <a:r>
                        <a:rPr lang="en-US" sz="1600" baseline="0" dirty="0" smtClean="0"/>
                        <a:t> any of the structures that are part of the facility including roads or utilities.</a:t>
                      </a:r>
                      <a:endParaRPr lang="en-US" sz="1600" dirty="0"/>
                    </a:p>
                  </a:txBody>
                  <a:tcPr/>
                </a:tc>
                <a:extLst>
                  <a:ext uri="{0D108BD9-81ED-4DB2-BD59-A6C34878D82A}">
                    <a16:rowId xmlns:a16="http://schemas.microsoft.com/office/drawing/2014/main" val="10002"/>
                  </a:ext>
                </a:extLst>
              </a:tr>
            </a:tbl>
          </a:graphicData>
        </a:graphic>
      </p:graphicFrame>
      <p:sp>
        <p:nvSpPr>
          <p:cNvPr id="23" name="TextBox 22"/>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sp>
        <p:nvSpPr>
          <p:cNvPr id="24" name="TextBox 23"/>
          <p:cNvSpPr txBox="1"/>
          <p:nvPr/>
        </p:nvSpPr>
        <p:spPr>
          <a:xfrm>
            <a:off x="609600" y="4963180"/>
            <a:ext cx="7086600" cy="923330"/>
          </a:xfrm>
          <a:prstGeom prst="rect">
            <a:avLst/>
          </a:prstGeom>
          <a:noFill/>
        </p:spPr>
        <p:txBody>
          <a:bodyPr wrap="square" rtlCol="0">
            <a:spAutoFit/>
          </a:bodyPr>
          <a:lstStyle/>
          <a:p>
            <a:pPr>
              <a:buFont typeface="Wingdings" pitchFamily="2" charset="2"/>
              <a:buChar char="§"/>
            </a:pPr>
            <a:r>
              <a:rPr lang="en-US" sz="1400" dirty="0"/>
              <a:t> </a:t>
            </a:r>
            <a:r>
              <a:rPr lang="en-US" dirty="0" smtClean="0"/>
              <a:t>Damages to improved or maintained beaches may be eligible for assistance as a category G project. However, there are guidelines that must be followed for beach damages to be eligible.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28600" y="1185446"/>
            <a:ext cx="5943600" cy="369332"/>
          </a:xfrm>
          <a:prstGeom prst="rect">
            <a:avLst/>
          </a:prstGeom>
          <a:noFill/>
        </p:spPr>
        <p:txBody>
          <a:bodyPr wrap="square" rtlCol="0">
            <a:spAutoFit/>
          </a:bodyPr>
          <a:lstStyle/>
          <a:p>
            <a:r>
              <a:rPr lang="en-US" b="1" u="sng" dirty="0" smtClean="0"/>
              <a:t>Category G - Parks and Recreation, Other</a:t>
            </a:r>
            <a:endParaRPr lang="en-US" b="1" u="sng" dirty="0"/>
          </a:p>
        </p:txBody>
      </p:sp>
      <p:sp>
        <p:nvSpPr>
          <p:cNvPr id="20" name="TextBox 19"/>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Documentation: Categories of Work</a:t>
            </a:r>
            <a:endParaRPr lang="en-US" sz="3200" u="sng" dirty="0">
              <a:solidFill>
                <a:schemeClr val="bg1"/>
              </a:solidFill>
            </a:endParaRPr>
          </a:p>
        </p:txBody>
      </p:sp>
      <p:grpSp>
        <p:nvGrpSpPr>
          <p:cNvPr id="26" name="Group 25"/>
          <p:cNvGrpSpPr/>
          <p:nvPr/>
        </p:nvGrpSpPr>
        <p:grpSpPr>
          <a:xfrm>
            <a:off x="5181600" y="838200"/>
            <a:ext cx="3810000" cy="5029200"/>
            <a:chOff x="5181600" y="838200"/>
            <a:chExt cx="3810000" cy="5029200"/>
          </a:xfrm>
        </p:grpSpPr>
        <p:sp>
          <p:nvSpPr>
            <p:cNvPr id="25" name="Rectangle 24"/>
            <p:cNvSpPr/>
            <p:nvPr/>
          </p:nvSpPr>
          <p:spPr>
            <a:xfrm>
              <a:off x="5181600" y="838200"/>
              <a:ext cx="3810000" cy="502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p:nvGrpSpPr>
          <p:grpSpPr>
            <a:xfrm>
              <a:off x="5313680" y="914400"/>
              <a:ext cx="3525520" cy="4876800"/>
              <a:chOff x="5313680" y="914400"/>
              <a:chExt cx="3525520" cy="4876800"/>
            </a:xfrm>
          </p:grpSpPr>
          <p:pic>
            <p:nvPicPr>
              <p:cNvPr id="21" name="Picture 5" descr="http://expedition.toptotop.org/pic-oil-morton-island-1-thumb-512x766.jpg">
                <a:hlinkClick r:id="rId3"/>
              </p:cNvPr>
              <p:cNvPicPr>
                <a:picLocks noChangeAspect="1" noChangeArrowheads="1"/>
              </p:cNvPicPr>
              <p:nvPr/>
            </p:nvPicPr>
            <p:blipFill>
              <a:blip r:embed="rId4" cstate="print"/>
              <a:srcRect/>
              <a:stretch>
                <a:fillRect/>
              </a:stretch>
            </p:blipFill>
            <p:spPr bwMode="auto">
              <a:xfrm>
                <a:off x="7315200" y="914400"/>
                <a:ext cx="1495425"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7" descr="http://www.beachbelievers.com/en/files/imagecache/gallery_lightbox/beachnews_pictures/oil+clean+up.jpg">
                <a:hlinkClick r:id="rId5"/>
              </p:cNvPr>
              <p:cNvPicPr>
                <a:picLocks noChangeAspect="1" noChangeArrowheads="1"/>
              </p:cNvPicPr>
              <p:nvPr/>
            </p:nvPicPr>
            <p:blipFill>
              <a:blip r:embed="rId6" cstate="print"/>
              <a:srcRect/>
              <a:stretch>
                <a:fillRect/>
              </a:stretch>
            </p:blipFill>
            <p:spPr bwMode="auto">
              <a:xfrm>
                <a:off x="5334000" y="3733800"/>
                <a:ext cx="3505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9" descr="http://www.katrinadestruction.com/images/d/4783-5/biloxi+mississippi+beach">
                <a:hlinkClick r:id="rId7"/>
              </p:cNvPr>
              <p:cNvPicPr>
                <a:picLocks noChangeAspect="1" noChangeArrowheads="1"/>
              </p:cNvPicPr>
              <p:nvPr/>
            </p:nvPicPr>
            <p:blipFill>
              <a:blip r:embed="rId8" cstate="print"/>
              <a:srcRect/>
              <a:stretch>
                <a:fillRect/>
              </a:stretch>
            </p:blipFill>
            <p:spPr bwMode="auto">
              <a:xfrm>
                <a:off x="5313680" y="914400"/>
                <a:ext cx="177292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sp>
        <p:nvSpPr>
          <p:cNvPr id="27" name="TextBox 26"/>
          <p:cNvSpPr txBox="1"/>
          <p:nvPr/>
        </p:nvSpPr>
        <p:spPr>
          <a:xfrm>
            <a:off x="609600" y="1825823"/>
            <a:ext cx="4343400" cy="830997"/>
          </a:xfrm>
          <a:prstGeom prst="rect">
            <a:avLst/>
          </a:prstGeom>
          <a:noFill/>
        </p:spPr>
        <p:txBody>
          <a:bodyPr wrap="square" rtlCol="0">
            <a:spAutoFit/>
          </a:bodyPr>
          <a:lstStyle/>
          <a:p>
            <a:pPr>
              <a:buFont typeface="Wingdings" pitchFamily="2" charset="2"/>
              <a:buChar char="§"/>
            </a:pPr>
            <a:r>
              <a:rPr lang="en-US" sz="1400" dirty="0"/>
              <a:t> </a:t>
            </a:r>
            <a:r>
              <a:rPr lang="en-US" sz="1600" dirty="0" smtClean="0"/>
              <a:t>Damage assessments on beaches are typically a special process performed by the Department of Environmental Protection and the FDEM. </a:t>
            </a:r>
          </a:p>
        </p:txBody>
      </p:sp>
      <p:sp>
        <p:nvSpPr>
          <p:cNvPr id="28" name="TextBox 27"/>
          <p:cNvSpPr txBox="1"/>
          <p:nvPr/>
        </p:nvSpPr>
        <p:spPr>
          <a:xfrm>
            <a:off x="609600" y="2842736"/>
            <a:ext cx="4343400" cy="584775"/>
          </a:xfrm>
          <a:prstGeom prst="rect">
            <a:avLst/>
          </a:prstGeom>
          <a:noFill/>
        </p:spPr>
        <p:txBody>
          <a:bodyPr wrap="square" rtlCol="0">
            <a:spAutoFit/>
          </a:bodyPr>
          <a:lstStyle/>
          <a:p>
            <a:pPr>
              <a:buFont typeface="Wingdings" pitchFamily="2" charset="2"/>
              <a:buChar char="§"/>
            </a:pPr>
            <a:r>
              <a:rPr lang="en-US" sz="1400" dirty="0"/>
              <a:t> </a:t>
            </a:r>
            <a:r>
              <a:rPr lang="en-US" sz="1600" dirty="0" smtClean="0"/>
              <a:t>To submit beach damages for assistance, the following documentation will be required:</a:t>
            </a:r>
          </a:p>
        </p:txBody>
      </p:sp>
      <p:sp>
        <p:nvSpPr>
          <p:cNvPr id="29" name="TextBox 28"/>
          <p:cNvSpPr txBox="1"/>
          <p:nvPr/>
        </p:nvSpPr>
        <p:spPr>
          <a:xfrm>
            <a:off x="1143000" y="3591580"/>
            <a:ext cx="3886200" cy="584775"/>
          </a:xfrm>
          <a:prstGeom prst="rect">
            <a:avLst/>
          </a:prstGeom>
          <a:noFill/>
        </p:spPr>
        <p:txBody>
          <a:bodyPr wrap="square" rtlCol="0">
            <a:spAutoFit/>
          </a:bodyPr>
          <a:lstStyle/>
          <a:p>
            <a:pPr>
              <a:buFont typeface="Wingdings" pitchFamily="2" charset="2"/>
              <a:buChar char="§"/>
            </a:pPr>
            <a:r>
              <a:rPr lang="en-US" sz="1400" dirty="0"/>
              <a:t> </a:t>
            </a:r>
            <a:r>
              <a:rPr lang="en-US" sz="1600" dirty="0" smtClean="0"/>
              <a:t>Design documents and specifications, including analysis of grain size.</a:t>
            </a:r>
          </a:p>
        </p:txBody>
      </p:sp>
      <p:sp>
        <p:nvSpPr>
          <p:cNvPr id="30" name="TextBox 29"/>
          <p:cNvSpPr txBox="1"/>
          <p:nvPr/>
        </p:nvSpPr>
        <p:spPr>
          <a:xfrm>
            <a:off x="1158815" y="4185047"/>
            <a:ext cx="3886200" cy="338554"/>
          </a:xfrm>
          <a:prstGeom prst="rect">
            <a:avLst/>
          </a:prstGeom>
          <a:noFill/>
        </p:spPr>
        <p:txBody>
          <a:bodyPr wrap="square" rtlCol="0">
            <a:spAutoFit/>
          </a:bodyPr>
          <a:lstStyle/>
          <a:p>
            <a:pPr>
              <a:buFont typeface="Wingdings" pitchFamily="2" charset="2"/>
              <a:buChar char="§"/>
            </a:pPr>
            <a:r>
              <a:rPr lang="en-US" sz="1400" dirty="0"/>
              <a:t> </a:t>
            </a:r>
            <a:r>
              <a:rPr lang="en-US" sz="1600" dirty="0" smtClean="0"/>
              <a:t>“As-built” plans.</a:t>
            </a:r>
          </a:p>
        </p:txBody>
      </p:sp>
      <p:sp>
        <p:nvSpPr>
          <p:cNvPr id="31" name="TextBox 30"/>
          <p:cNvSpPr txBox="1"/>
          <p:nvPr/>
        </p:nvSpPr>
        <p:spPr>
          <a:xfrm>
            <a:off x="1143000" y="4607005"/>
            <a:ext cx="3886200" cy="584775"/>
          </a:xfrm>
          <a:prstGeom prst="rect">
            <a:avLst/>
          </a:prstGeom>
          <a:noFill/>
        </p:spPr>
        <p:txBody>
          <a:bodyPr wrap="square" rtlCol="0">
            <a:spAutoFit/>
          </a:bodyPr>
          <a:lstStyle/>
          <a:p>
            <a:pPr>
              <a:buFont typeface="Wingdings" pitchFamily="2" charset="2"/>
              <a:buChar char="§"/>
            </a:pPr>
            <a:r>
              <a:rPr lang="en-US" sz="1400" dirty="0"/>
              <a:t> </a:t>
            </a:r>
            <a:r>
              <a:rPr lang="en-US" sz="1600" dirty="0" smtClean="0"/>
              <a:t>Pre and post-storm cross sections of the beach</a:t>
            </a:r>
          </a:p>
        </p:txBody>
      </p:sp>
      <p:sp>
        <p:nvSpPr>
          <p:cNvPr id="32" name="TextBox 31"/>
          <p:cNvSpPr txBox="1"/>
          <p:nvPr/>
        </p:nvSpPr>
        <p:spPr>
          <a:xfrm>
            <a:off x="1143000" y="5191780"/>
            <a:ext cx="3886200" cy="584775"/>
          </a:xfrm>
          <a:prstGeom prst="rect">
            <a:avLst/>
          </a:prstGeom>
          <a:noFill/>
        </p:spPr>
        <p:txBody>
          <a:bodyPr wrap="square" rtlCol="0">
            <a:spAutoFit/>
          </a:bodyPr>
          <a:lstStyle/>
          <a:p>
            <a:pPr>
              <a:buFont typeface="Wingdings" pitchFamily="2" charset="2"/>
              <a:buChar char="§"/>
            </a:pPr>
            <a:r>
              <a:rPr lang="en-US" sz="1400" dirty="0"/>
              <a:t> </a:t>
            </a:r>
            <a:r>
              <a:rPr lang="en-US" sz="1600" dirty="0" smtClean="0"/>
              <a:t>Documentation related to the regular maintenance and nourishment of the beach.</a:t>
            </a:r>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02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smtClean="0">
                <a:ln>
                  <a:noFill/>
                </a:ln>
                <a:solidFill>
                  <a:prstClr val="white"/>
                </a:solidFill>
                <a:effectLst/>
                <a:uLnTx/>
                <a:uFillTx/>
                <a:latin typeface="Calibri" panose="020F0502020204030204"/>
                <a:ea typeface="+mn-ea"/>
                <a:cs typeface="+mn-cs"/>
              </a:rPr>
              <a:t>Eligibility: Costs</a:t>
            </a:r>
            <a:endParaRPr kumimoji="0" lang="en-US" sz="32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68102"/>
            <a:ext cx="6754227" cy="5181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1734271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0" y="6172200"/>
            <a:ext cx="9144000" cy="68580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THE FLORIDA DIVISION OF EMERGENCY MANAGEMENT</a:t>
            </a:r>
            <a:endParaRPr kumimoji="0" lang="en-US"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0" y="87088"/>
            <a:ext cx="9144000"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smtClean="0">
                <a:ln>
                  <a:noFill/>
                </a:ln>
                <a:solidFill>
                  <a:prstClr val="white"/>
                </a:solidFill>
                <a:effectLst/>
                <a:uLnTx/>
                <a:uFillTx/>
                <a:latin typeface="Calibri"/>
                <a:ea typeface="+mn-ea"/>
                <a:cs typeface="+mn-cs"/>
              </a:rPr>
              <a:t>Eligibility: Costs</a:t>
            </a:r>
            <a:endParaRPr kumimoji="0" lang="en-US" sz="3200" b="0" i="0" u="sng"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09600" y="1143000"/>
            <a:ext cx="8077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For costs to be eligible for assistance under the Public Assistance program, they must:</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22" name="Rectangle 21"/>
          <p:cNvSpPr/>
          <p:nvPr/>
        </p:nvSpPr>
        <p:spPr>
          <a:xfrm>
            <a:off x="1066801" y="1676400"/>
            <a:ext cx="723899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Be reasonable and necessary to accomplish the work</a:t>
            </a:r>
          </a:p>
        </p:txBody>
      </p:sp>
      <p:sp>
        <p:nvSpPr>
          <p:cNvPr id="23" name="Rectangle 22"/>
          <p:cNvSpPr/>
          <p:nvPr/>
        </p:nvSpPr>
        <p:spPr>
          <a:xfrm>
            <a:off x="1066801" y="2283023"/>
            <a:ext cx="8305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Compliant with Federal, State, and local requirements for competitive procurement</a:t>
            </a:r>
          </a:p>
        </p:txBody>
      </p:sp>
      <p:sp>
        <p:nvSpPr>
          <p:cNvPr id="24" name="Rectangle 23"/>
          <p:cNvSpPr/>
          <p:nvPr/>
        </p:nvSpPr>
        <p:spPr>
          <a:xfrm>
            <a:off x="1066800" y="2892623"/>
            <a:ext cx="72389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Reduced by all applicable credits, such as anticipated insurance proceeds, salvage values and purchase discounts</a:t>
            </a:r>
            <a:endParaRPr kumimoji="0" lang="en-US" sz="1800" b="0" i="1" u="sng" strike="noStrike" kern="1200" cap="none" spc="0" normalizeH="0" baseline="0" noProof="0" dirty="0" smtClean="0">
              <a:ln>
                <a:noFill/>
              </a:ln>
              <a:solidFill>
                <a:prstClr val="black"/>
              </a:solidFill>
              <a:effectLst/>
              <a:uLnTx/>
              <a:uFillTx/>
              <a:latin typeface="Calibri"/>
              <a:ea typeface="+mn-ea"/>
              <a:cs typeface="+mn-cs"/>
            </a:endParaRPr>
          </a:p>
        </p:txBody>
      </p:sp>
      <p:grpSp>
        <p:nvGrpSpPr>
          <p:cNvPr id="17" name="Group 16"/>
          <p:cNvGrpSpPr/>
          <p:nvPr/>
        </p:nvGrpSpPr>
        <p:grpSpPr>
          <a:xfrm>
            <a:off x="381000" y="3536444"/>
            <a:ext cx="8305800" cy="2334518"/>
            <a:chOff x="3276600" y="3276600"/>
            <a:chExt cx="5486400" cy="2000147"/>
          </a:xfrm>
          <a:solidFill>
            <a:schemeClr val="bg1">
              <a:lumMod val="95000"/>
            </a:schemeClr>
          </a:solidFill>
        </p:grpSpPr>
        <p:sp>
          <p:nvSpPr>
            <p:cNvPr id="19" name="Rectangle 18"/>
            <p:cNvSpPr/>
            <p:nvPr/>
          </p:nvSpPr>
          <p:spPr>
            <a:xfrm>
              <a:off x="3276600" y="3276600"/>
              <a:ext cx="5486400" cy="200014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3276600" y="3276600"/>
              <a:ext cx="5486400" cy="113388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Eligible Costs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-Costs determined by historical data or national databases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-Replacement materials/equipment used for disaster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-Mutual Aid reimbursements from assisting governments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-Donated resources/labor, equipment and materials to offset non-Federal share of costs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3276600" y="4353818"/>
              <a:ext cx="5486400" cy="9229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Ineligible Costs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-Duplication of benefits due to anticipated/actual insurance proceeds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-Loss of normal revenue due to the impacts of the disaster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-Surveys to discover if there are damages to an eligible facility</a:t>
              </a:r>
            </a:p>
          </p:txBody>
        </p:sp>
        <p:cxnSp>
          <p:nvCxnSpPr>
            <p:cNvPr id="26" name="Straight Connector 25"/>
            <p:cNvCxnSpPr/>
            <p:nvPr/>
          </p:nvCxnSpPr>
          <p:spPr>
            <a:xfrm>
              <a:off x="3276600" y="4353818"/>
              <a:ext cx="5486400" cy="0"/>
            </a:xfrm>
            <a:prstGeom prst="line">
              <a:avLst/>
            </a:prstGeom>
            <a:ln/>
          </p:spPr>
          <p:style>
            <a:lnRef idx="1">
              <a:schemeClr val="accent1"/>
            </a:lnRef>
            <a:fillRef idx="2">
              <a:schemeClr val="accent1"/>
            </a:fillRef>
            <a:effectRef idx="1">
              <a:schemeClr val="accent1"/>
            </a:effectRef>
            <a:fontRef idx="minor">
              <a:schemeClr val="dk1"/>
            </a:fontRef>
          </p:style>
        </p:cxn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42508772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02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1"/>
            <a:ext cx="9144000" cy="758952"/>
          </a:xfrm>
          <a:prstGeom prst="rect">
            <a:avLst/>
          </a:prstGeom>
          <a:noFill/>
        </p:spPr>
        <p:txBody>
          <a:bodyPr wrap="square" rtlCol="0" anchor="ctr">
            <a:spAutoFit/>
          </a:bodyPr>
          <a:lstStyle/>
          <a:p>
            <a:pPr algn="ctr"/>
            <a:r>
              <a:rPr lang="en-US" sz="3200" u="sng" dirty="0" smtClean="0">
                <a:solidFill>
                  <a:schemeClr val="bg1"/>
                </a:solidFill>
              </a:rPr>
              <a:t>Eligibility: Costs</a:t>
            </a:r>
            <a:endParaRPr lang="en-US" sz="3200" u="sng" dirty="0">
              <a:solidFill>
                <a:schemeClr val="bg1"/>
              </a:solidFill>
            </a:endParaRPr>
          </a:p>
        </p:txBody>
      </p:sp>
      <p:sp>
        <p:nvSpPr>
          <p:cNvPr id="8" name="TextBox 7"/>
          <p:cNvSpPr txBox="1"/>
          <p:nvPr/>
        </p:nvSpPr>
        <p:spPr>
          <a:xfrm>
            <a:off x="152399" y="1143000"/>
            <a:ext cx="8872859" cy="646331"/>
          </a:xfrm>
          <a:prstGeom prst="rect">
            <a:avLst/>
          </a:prstGeom>
          <a:noFill/>
        </p:spPr>
        <p:txBody>
          <a:bodyPr wrap="square" rtlCol="0">
            <a:spAutoFit/>
          </a:bodyPr>
          <a:lstStyle/>
          <a:p>
            <a:r>
              <a:rPr lang="en-US" b="1" dirty="0" smtClean="0"/>
              <a:t>For costs to be considered eligible, it is important that normal procedures are not altered because of the potential for reimbursement from Federal funds.</a:t>
            </a:r>
            <a:endParaRPr lang="en-US" dirty="0" smtClean="0"/>
          </a:p>
        </p:txBody>
      </p:sp>
      <p:sp>
        <p:nvSpPr>
          <p:cNvPr id="9" name="Rectangle 8"/>
          <p:cNvSpPr/>
          <p:nvPr/>
        </p:nvSpPr>
        <p:spPr>
          <a:xfrm>
            <a:off x="1143000" y="30142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the use of historical documentation for similar work</a:t>
            </a:r>
          </a:p>
        </p:txBody>
      </p:sp>
      <p:sp>
        <p:nvSpPr>
          <p:cNvPr id="10" name="Rectangle 9"/>
          <p:cNvSpPr/>
          <p:nvPr/>
        </p:nvSpPr>
        <p:spPr>
          <a:xfrm>
            <a:off x="1143000" y="37000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average costs for similar work in the area</a:t>
            </a:r>
          </a:p>
        </p:txBody>
      </p:sp>
      <p:sp>
        <p:nvSpPr>
          <p:cNvPr id="11" name="Rectangle 10"/>
          <p:cNvSpPr/>
          <p:nvPr/>
        </p:nvSpPr>
        <p:spPr>
          <a:xfrm>
            <a:off x="1143000" y="43858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published unit costs from national cost estimating databases</a:t>
            </a:r>
            <a:endParaRPr lang="en-US" i="1" u="sng" dirty="0" smtClean="0"/>
          </a:p>
        </p:txBody>
      </p:sp>
      <p:sp>
        <p:nvSpPr>
          <p:cNvPr id="12" name="TextBox 11"/>
          <p:cNvSpPr txBox="1"/>
          <p:nvPr/>
        </p:nvSpPr>
        <p:spPr>
          <a:xfrm>
            <a:off x="609600" y="2179023"/>
            <a:ext cx="8077200" cy="369332"/>
          </a:xfrm>
          <a:prstGeom prst="rect">
            <a:avLst/>
          </a:prstGeom>
          <a:noFill/>
        </p:spPr>
        <p:txBody>
          <a:bodyPr wrap="square" rtlCol="0">
            <a:spAutoFit/>
          </a:bodyPr>
          <a:lstStyle/>
          <a:p>
            <a:pPr>
              <a:buFont typeface="Wingdings" pitchFamily="2" charset="2"/>
              <a:buChar char="§"/>
            </a:pPr>
            <a:r>
              <a:rPr lang="en-US" dirty="0"/>
              <a:t> </a:t>
            </a:r>
            <a:r>
              <a:rPr lang="en-US" dirty="0" smtClean="0"/>
              <a:t>Reasonable costs can be established through:</a:t>
            </a:r>
          </a:p>
        </p:txBody>
      </p:sp>
      <p:sp>
        <p:nvSpPr>
          <p:cNvPr id="14" name="Rectangle 13"/>
          <p:cNvSpPr/>
          <p:nvPr/>
        </p:nvSpPr>
        <p:spPr>
          <a:xfrm>
            <a:off x="1143000" y="5071646"/>
            <a:ext cx="6851469" cy="646331"/>
          </a:xfrm>
          <a:prstGeom prst="rect">
            <a:avLst/>
          </a:prstGeom>
        </p:spPr>
        <p:txBody>
          <a:bodyPr wrap="square">
            <a:spAutoFit/>
          </a:bodyPr>
          <a:lstStyle/>
          <a:p>
            <a:pPr>
              <a:buFont typeface="Wingdings" pitchFamily="2" charset="2"/>
              <a:buChar char="§"/>
            </a:pPr>
            <a:r>
              <a:rPr lang="en-US" sz="1600" dirty="0" smtClean="0"/>
              <a:t> </a:t>
            </a:r>
            <a:r>
              <a:rPr lang="en-US" dirty="0" smtClean="0"/>
              <a:t>FEMA cost codes, equipment rates, and engineering and design services curves</a:t>
            </a:r>
          </a:p>
        </p:txBody>
      </p:sp>
    </p:spTree>
    <p:extLst>
      <p:ext uri="{BB962C8B-B14F-4D97-AF65-F5344CB8AC3E}">
        <p14:creationId xmlns:p14="http://schemas.microsoft.com/office/powerpoint/2010/main" val="2011202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3"/>
            <a:ext cx="9144000" cy="7602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Labor Costs</a:t>
            </a:r>
            <a:endParaRPr lang="en-US" sz="3200" u="sng" dirty="0">
              <a:solidFill>
                <a:schemeClr val="bg1"/>
              </a:solidFill>
            </a:endParaRPr>
          </a:p>
        </p:txBody>
      </p:sp>
      <p:sp>
        <p:nvSpPr>
          <p:cNvPr id="8" name="TextBox 7"/>
          <p:cNvSpPr txBox="1"/>
          <p:nvPr/>
        </p:nvSpPr>
        <p:spPr>
          <a:xfrm>
            <a:off x="239696" y="1143000"/>
            <a:ext cx="8637973" cy="923330"/>
          </a:xfrm>
          <a:prstGeom prst="rect">
            <a:avLst/>
          </a:prstGeom>
          <a:noFill/>
        </p:spPr>
        <p:txBody>
          <a:bodyPr wrap="square" rtlCol="0">
            <a:spAutoFit/>
          </a:bodyPr>
          <a:lstStyle/>
          <a:p>
            <a:r>
              <a:rPr lang="en-US" b="1" u="sng" dirty="0" smtClean="0">
                <a:solidFill>
                  <a:srgbClr val="FF0000"/>
                </a:solidFill>
              </a:rPr>
              <a:t>Force Account Labor</a:t>
            </a:r>
            <a:r>
              <a:rPr lang="en-US" b="1" dirty="0" smtClean="0"/>
              <a:t> is performed by the Applicant’s employees, rather than by a contractor. Force account labor costs may be claimed at an hourly rate and include actual wages with fringe benefits.</a:t>
            </a:r>
          </a:p>
        </p:txBody>
      </p:sp>
      <p:sp>
        <p:nvSpPr>
          <p:cNvPr id="9" name="TextBox 8"/>
          <p:cNvSpPr txBox="1"/>
          <p:nvPr/>
        </p:nvSpPr>
        <p:spPr>
          <a:xfrm>
            <a:off x="609600" y="2057400"/>
            <a:ext cx="8268069" cy="646331"/>
          </a:xfrm>
          <a:prstGeom prst="rect">
            <a:avLst/>
          </a:prstGeom>
          <a:noFill/>
        </p:spPr>
        <p:txBody>
          <a:bodyPr wrap="square" rtlCol="0">
            <a:spAutoFit/>
          </a:bodyPr>
          <a:lstStyle/>
          <a:p>
            <a:pPr>
              <a:buFont typeface="Wingdings" pitchFamily="2" charset="2"/>
              <a:buChar char="§"/>
            </a:pPr>
            <a:r>
              <a:rPr lang="en-US" sz="1600" dirty="0"/>
              <a:t> </a:t>
            </a:r>
            <a:r>
              <a:rPr lang="en-US" dirty="0" smtClean="0"/>
              <a:t>Although similar, different criteria apply to labor rates for different kinds of employees and work</a:t>
            </a:r>
            <a:r>
              <a:rPr lang="en-US" dirty="0"/>
              <a:t>:</a:t>
            </a:r>
            <a:endParaRPr lang="en-US" sz="1600" dirty="0" smtClean="0"/>
          </a:p>
        </p:txBody>
      </p:sp>
      <p:sp>
        <p:nvSpPr>
          <p:cNvPr id="10" name="Rectangle 9"/>
          <p:cNvSpPr/>
          <p:nvPr/>
        </p:nvSpPr>
        <p:spPr>
          <a:xfrm>
            <a:off x="4648200" y="3371827"/>
            <a:ext cx="2701073" cy="369332"/>
          </a:xfrm>
          <a:prstGeom prst="rect">
            <a:avLst/>
          </a:prstGeom>
        </p:spPr>
        <p:txBody>
          <a:bodyPr wrap="square">
            <a:spAutoFit/>
          </a:bodyPr>
          <a:lstStyle/>
          <a:p>
            <a:pPr>
              <a:buFont typeface="Wingdings" pitchFamily="2" charset="2"/>
              <a:buChar char="§"/>
            </a:pPr>
            <a:r>
              <a:rPr lang="en-US" sz="1400" dirty="0" smtClean="0"/>
              <a:t> </a:t>
            </a:r>
            <a:r>
              <a:rPr lang="en-US" dirty="0" smtClean="0"/>
              <a:t>Permanent Employees</a:t>
            </a:r>
          </a:p>
        </p:txBody>
      </p:sp>
      <p:sp>
        <p:nvSpPr>
          <p:cNvPr id="11" name="Rectangle 10"/>
          <p:cNvSpPr/>
          <p:nvPr/>
        </p:nvSpPr>
        <p:spPr>
          <a:xfrm>
            <a:off x="4648200" y="5070134"/>
            <a:ext cx="2701073" cy="369332"/>
          </a:xfrm>
          <a:prstGeom prst="rect">
            <a:avLst/>
          </a:prstGeom>
        </p:spPr>
        <p:txBody>
          <a:bodyPr wrap="square">
            <a:spAutoFit/>
          </a:bodyPr>
          <a:lstStyle/>
          <a:p>
            <a:pPr>
              <a:buFont typeface="Wingdings" pitchFamily="2" charset="2"/>
              <a:buChar char="§"/>
            </a:pPr>
            <a:r>
              <a:rPr lang="en-US" sz="1400" dirty="0" smtClean="0"/>
              <a:t> </a:t>
            </a:r>
            <a:r>
              <a:rPr lang="en-US" dirty="0" smtClean="0"/>
              <a:t>Seasonal Employees</a:t>
            </a:r>
          </a:p>
        </p:txBody>
      </p:sp>
      <p:sp>
        <p:nvSpPr>
          <p:cNvPr id="12" name="Rectangle 11"/>
          <p:cNvSpPr/>
          <p:nvPr/>
        </p:nvSpPr>
        <p:spPr>
          <a:xfrm>
            <a:off x="2057400" y="5707643"/>
            <a:ext cx="2693421" cy="369332"/>
          </a:xfrm>
          <a:prstGeom prst="rect">
            <a:avLst/>
          </a:prstGeom>
        </p:spPr>
        <p:txBody>
          <a:bodyPr wrap="square">
            <a:spAutoFit/>
          </a:bodyPr>
          <a:lstStyle/>
          <a:p>
            <a:pPr>
              <a:buFont typeface="Wingdings" pitchFamily="2" charset="2"/>
              <a:buChar char="§"/>
            </a:pPr>
            <a:r>
              <a:rPr lang="en-US" sz="1400" dirty="0" smtClean="0"/>
              <a:t> </a:t>
            </a:r>
            <a:r>
              <a:rPr lang="en-US" dirty="0" smtClean="0"/>
              <a:t>Reassigned Employees</a:t>
            </a:r>
          </a:p>
        </p:txBody>
      </p:sp>
      <p:sp>
        <p:nvSpPr>
          <p:cNvPr id="13" name="Rectangle 12"/>
          <p:cNvSpPr/>
          <p:nvPr/>
        </p:nvSpPr>
        <p:spPr>
          <a:xfrm>
            <a:off x="2057400" y="2971800"/>
            <a:ext cx="3810000" cy="369332"/>
          </a:xfrm>
          <a:prstGeom prst="rect">
            <a:avLst/>
          </a:prstGeom>
        </p:spPr>
        <p:txBody>
          <a:bodyPr wrap="square">
            <a:spAutoFit/>
          </a:bodyPr>
          <a:lstStyle/>
          <a:p>
            <a:pPr>
              <a:buFont typeface="Wingdings" pitchFamily="2" charset="2"/>
              <a:buChar char="§"/>
            </a:pPr>
            <a:r>
              <a:rPr lang="en-US" sz="1400" dirty="0" smtClean="0"/>
              <a:t> </a:t>
            </a:r>
            <a:r>
              <a:rPr lang="en-US" dirty="0" smtClean="0"/>
              <a:t>Backfill Employees</a:t>
            </a:r>
          </a:p>
        </p:txBody>
      </p:sp>
      <p:sp>
        <p:nvSpPr>
          <p:cNvPr id="14" name="Rectangle 13"/>
          <p:cNvSpPr/>
          <p:nvPr/>
        </p:nvSpPr>
        <p:spPr>
          <a:xfrm>
            <a:off x="4648200" y="2979322"/>
            <a:ext cx="2515518" cy="369332"/>
          </a:xfrm>
          <a:prstGeom prst="rect">
            <a:avLst/>
          </a:prstGeom>
        </p:spPr>
        <p:txBody>
          <a:bodyPr wrap="square">
            <a:spAutoFit/>
          </a:bodyPr>
          <a:lstStyle/>
          <a:p>
            <a:pPr>
              <a:buFont typeface="Wingdings" pitchFamily="2" charset="2"/>
              <a:buChar char="§"/>
            </a:pPr>
            <a:r>
              <a:rPr lang="en-US" sz="1400" dirty="0" smtClean="0"/>
              <a:t> </a:t>
            </a:r>
            <a:r>
              <a:rPr lang="en-US" dirty="0" smtClean="0"/>
              <a:t>Temporary Employees</a:t>
            </a:r>
          </a:p>
        </p:txBody>
      </p:sp>
      <p:sp>
        <p:nvSpPr>
          <p:cNvPr id="15" name="Rectangle 14"/>
          <p:cNvSpPr/>
          <p:nvPr/>
        </p:nvSpPr>
        <p:spPr>
          <a:xfrm>
            <a:off x="4648200" y="4718179"/>
            <a:ext cx="2701073" cy="369332"/>
          </a:xfrm>
          <a:prstGeom prst="rect">
            <a:avLst/>
          </a:prstGeom>
        </p:spPr>
        <p:txBody>
          <a:bodyPr wrap="square">
            <a:spAutoFit/>
          </a:bodyPr>
          <a:lstStyle/>
          <a:p>
            <a:pPr>
              <a:buFont typeface="Wingdings" pitchFamily="2" charset="2"/>
              <a:buChar char="§"/>
            </a:pPr>
            <a:r>
              <a:rPr lang="en-US" sz="1400" dirty="0" smtClean="0"/>
              <a:t> </a:t>
            </a:r>
            <a:r>
              <a:rPr lang="en-US" dirty="0" smtClean="0"/>
              <a:t>Force Account Mechanics</a:t>
            </a:r>
          </a:p>
        </p:txBody>
      </p:sp>
      <p:sp>
        <p:nvSpPr>
          <p:cNvPr id="16" name="Rectangle 15"/>
          <p:cNvSpPr/>
          <p:nvPr/>
        </p:nvSpPr>
        <p:spPr>
          <a:xfrm>
            <a:off x="2057400" y="4721424"/>
            <a:ext cx="4230040" cy="369332"/>
          </a:xfrm>
          <a:prstGeom prst="rect">
            <a:avLst/>
          </a:prstGeom>
        </p:spPr>
        <p:txBody>
          <a:bodyPr wrap="square">
            <a:spAutoFit/>
          </a:bodyPr>
          <a:lstStyle/>
          <a:p>
            <a:pPr>
              <a:buFont typeface="Wingdings" pitchFamily="2" charset="2"/>
              <a:buChar char="§"/>
            </a:pPr>
            <a:r>
              <a:rPr lang="en-US" sz="1400" dirty="0" smtClean="0"/>
              <a:t> </a:t>
            </a:r>
            <a:r>
              <a:rPr lang="en-US" dirty="0" smtClean="0"/>
              <a:t>Foremen and Supervisors</a:t>
            </a:r>
            <a:endParaRPr lang="en-US" sz="1400" dirty="0" smtClean="0"/>
          </a:p>
        </p:txBody>
      </p:sp>
      <p:sp>
        <p:nvSpPr>
          <p:cNvPr id="17" name="Rectangle 16"/>
          <p:cNvSpPr/>
          <p:nvPr/>
        </p:nvSpPr>
        <p:spPr>
          <a:xfrm>
            <a:off x="4648200" y="4238683"/>
            <a:ext cx="2701073" cy="369332"/>
          </a:xfrm>
          <a:prstGeom prst="rect">
            <a:avLst/>
          </a:prstGeom>
        </p:spPr>
        <p:txBody>
          <a:bodyPr wrap="square">
            <a:spAutoFit/>
          </a:bodyPr>
          <a:lstStyle/>
          <a:p>
            <a:pPr>
              <a:buFont typeface="Wingdings" pitchFamily="2" charset="2"/>
              <a:buChar char="§"/>
            </a:pPr>
            <a:r>
              <a:rPr lang="en-US" sz="1400" dirty="0" smtClean="0"/>
              <a:t> </a:t>
            </a:r>
            <a:r>
              <a:rPr lang="en-US" dirty="0" smtClean="0"/>
              <a:t>Contract Supervision</a:t>
            </a:r>
            <a:endParaRPr lang="en-US" sz="1400" dirty="0" smtClean="0"/>
          </a:p>
        </p:txBody>
      </p:sp>
      <p:sp>
        <p:nvSpPr>
          <p:cNvPr id="18" name="Rectangle 17"/>
          <p:cNvSpPr/>
          <p:nvPr/>
        </p:nvSpPr>
        <p:spPr>
          <a:xfrm>
            <a:off x="2057400" y="5076231"/>
            <a:ext cx="4238055" cy="646331"/>
          </a:xfrm>
          <a:prstGeom prst="rect">
            <a:avLst/>
          </a:prstGeom>
        </p:spPr>
        <p:txBody>
          <a:bodyPr wrap="square">
            <a:spAutoFit/>
          </a:bodyPr>
          <a:lstStyle/>
          <a:p>
            <a:pPr>
              <a:buFont typeface="Wingdings" pitchFamily="2" charset="2"/>
              <a:buChar char="§"/>
            </a:pPr>
            <a:r>
              <a:rPr lang="en-US" sz="1400" dirty="0" smtClean="0"/>
              <a:t> </a:t>
            </a:r>
            <a:r>
              <a:rPr lang="en-US" dirty="0" smtClean="0"/>
              <a:t>National Guard and </a:t>
            </a:r>
          </a:p>
          <a:p>
            <a:r>
              <a:rPr lang="en-US" dirty="0"/>
              <a:t> </a:t>
            </a:r>
            <a:r>
              <a:rPr lang="en-US" dirty="0" smtClean="0"/>
              <a:t> Prisoner Labor</a:t>
            </a:r>
            <a:endParaRPr lang="en-US" sz="1400" dirty="0" smtClean="0"/>
          </a:p>
        </p:txBody>
      </p:sp>
      <p:sp>
        <p:nvSpPr>
          <p:cNvPr id="19" name="Rectangle 18"/>
          <p:cNvSpPr/>
          <p:nvPr/>
        </p:nvSpPr>
        <p:spPr>
          <a:xfrm>
            <a:off x="2057400" y="3365873"/>
            <a:ext cx="3581401" cy="369332"/>
          </a:xfrm>
          <a:prstGeom prst="rect">
            <a:avLst/>
          </a:prstGeom>
        </p:spPr>
        <p:txBody>
          <a:bodyPr wrap="square">
            <a:spAutoFit/>
          </a:bodyPr>
          <a:lstStyle/>
          <a:p>
            <a:pPr>
              <a:buFont typeface="Wingdings" pitchFamily="2" charset="2"/>
              <a:buChar char="§"/>
            </a:pPr>
            <a:r>
              <a:rPr lang="en-US" sz="1400" dirty="0" smtClean="0"/>
              <a:t> </a:t>
            </a:r>
            <a:r>
              <a:rPr lang="en-US" dirty="0" smtClean="0"/>
              <a:t>Davis-Bacon Act</a:t>
            </a:r>
          </a:p>
        </p:txBody>
      </p:sp>
      <p:sp>
        <p:nvSpPr>
          <p:cNvPr id="20" name="Rectangle 19"/>
          <p:cNvSpPr/>
          <p:nvPr/>
        </p:nvSpPr>
        <p:spPr>
          <a:xfrm>
            <a:off x="2057401" y="3801070"/>
            <a:ext cx="3962400" cy="369332"/>
          </a:xfrm>
          <a:prstGeom prst="rect">
            <a:avLst/>
          </a:prstGeom>
        </p:spPr>
        <p:txBody>
          <a:bodyPr wrap="square">
            <a:spAutoFit/>
          </a:bodyPr>
          <a:lstStyle/>
          <a:p>
            <a:pPr>
              <a:buFont typeface="Wingdings" pitchFamily="2" charset="2"/>
              <a:buChar char="§"/>
            </a:pPr>
            <a:r>
              <a:rPr lang="en-US" sz="1400" dirty="0" smtClean="0"/>
              <a:t> </a:t>
            </a:r>
            <a:r>
              <a:rPr lang="en-US" dirty="0" smtClean="0"/>
              <a:t>Regular and Overtime</a:t>
            </a:r>
          </a:p>
        </p:txBody>
      </p:sp>
      <p:sp>
        <p:nvSpPr>
          <p:cNvPr id="21" name="Rectangle 20"/>
          <p:cNvSpPr/>
          <p:nvPr/>
        </p:nvSpPr>
        <p:spPr>
          <a:xfrm>
            <a:off x="2057401" y="4261247"/>
            <a:ext cx="3962400" cy="369332"/>
          </a:xfrm>
          <a:prstGeom prst="rect">
            <a:avLst/>
          </a:prstGeom>
        </p:spPr>
        <p:txBody>
          <a:bodyPr wrap="square">
            <a:spAutoFit/>
          </a:bodyPr>
          <a:lstStyle/>
          <a:p>
            <a:pPr>
              <a:buFont typeface="Wingdings" pitchFamily="2" charset="2"/>
              <a:buChar char="§"/>
            </a:pPr>
            <a:r>
              <a:rPr lang="en-US" sz="1400" dirty="0" smtClean="0"/>
              <a:t> </a:t>
            </a:r>
            <a:r>
              <a:rPr lang="en-US" dirty="0" smtClean="0"/>
              <a:t>Compensatory Time</a:t>
            </a:r>
          </a:p>
        </p:txBody>
      </p:sp>
      <p:sp>
        <p:nvSpPr>
          <p:cNvPr id="22" name="Rectangle 21"/>
          <p:cNvSpPr/>
          <p:nvPr/>
        </p:nvSpPr>
        <p:spPr>
          <a:xfrm>
            <a:off x="4648200" y="3829027"/>
            <a:ext cx="2590800" cy="369332"/>
          </a:xfrm>
          <a:prstGeom prst="rect">
            <a:avLst/>
          </a:prstGeom>
        </p:spPr>
        <p:txBody>
          <a:bodyPr wrap="square">
            <a:spAutoFit/>
          </a:bodyPr>
          <a:lstStyle/>
          <a:p>
            <a:pPr>
              <a:buFont typeface="Wingdings" pitchFamily="2" charset="2"/>
              <a:buChar char="§"/>
            </a:pPr>
            <a:r>
              <a:rPr lang="en-US" sz="1400" dirty="0" smtClean="0"/>
              <a:t> </a:t>
            </a:r>
            <a:r>
              <a:rPr lang="en-US" dirty="0" smtClean="0"/>
              <a:t>Fringe Benefits</a:t>
            </a:r>
          </a:p>
        </p:txBody>
      </p:sp>
    </p:spTree>
    <p:extLst>
      <p:ext uri="{BB962C8B-B14F-4D97-AF65-F5344CB8AC3E}">
        <p14:creationId xmlns:p14="http://schemas.microsoft.com/office/powerpoint/2010/main" val="16943517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602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Eligibility: Labor Costs</a:t>
            </a:r>
            <a:endParaRPr lang="en-US" sz="3200" u="sng" dirty="0">
              <a:solidFill>
                <a:schemeClr val="bg1"/>
              </a:solidFill>
            </a:endParaRPr>
          </a:p>
        </p:txBody>
      </p:sp>
      <p:sp>
        <p:nvSpPr>
          <p:cNvPr id="8" name="TextBox 7"/>
          <p:cNvSpPr txBox="1"/>
          <p:nvPr/>
        </p:nvSpPr>
        <p:spPr>
          <a:xfrm>
            <a:off x="2022565" y="1122363"/>
            <a:ext cx="8077200" cy="400110"/>
          </a:xfrm>
          <a:prstGeom prst="rect">
            <a:avLst/>
          </a:prstGeom>
          <a:noFill/>
        </p:spPr>
        <p:txBody>
          <a:bodyPr wrap="square" rtlCol="0">
            <a:spAutoFit/>
          </a:bodyPr>
          <a:lstStyle/>
          <a:p>
            <a:r>
              <a:rPr lang="en-US" sz="2000" b="1" dirty="0" smtClean="0"/>
              <a:t>Permanent Employees</a:t>
            </a:r>
            <a:endParaRPr lang="en-US" sz="2000" dirty="0" smtClean="0"/>
          </a:p>
        </p:txBody>
      </p:sp>
      <p:sp>
        <p:nvSpPr>
          <p:cNvPr id="9" name="Rectangle 8"/>
          <p:cNvSpPr/>
          <p:nvPr/>
        </p:nvSpPr>
        <p:spPr>
          <a:xfrm>
            <a:off x="685800" y="1558241"/>
            <a:ext cx="7940040" cy="923330"/>
          </a:xfrm>
          <a:prstGeom prst="rect">
            <a:avLst/>
          </a:prstGeom>
        </p:spPr>
        <p:txBody>
          <a:bodyPr wrap="square">
            <a:spAutoFit/>
          </a:bodyPr>
          <a:lstStyle/>
          <a:p>
            <a:pPr>
              <a:buFont typeface="Wingdings" pitchFamily="2" charset="2"/>
              <a:buChar char="§"/>
            </a:pPr>
            <a:r>
              <a:rPr lang="en-US" dirty="0" smtClean="0"/>
              <a:t> For permanent </a:t>
            </a:r>
            <a:r>
              <a:rPr lang="en-US" dirty="0"/>
              <a:t>e</a:t>
            </a:r>
            <a:r>
              <a:rPr lang="en-US" dirty="0" smtClean="0"/>
              <a:t>mployees performing debris removal or emergency protective measures only overtime is eligible for reimbursement, regardless of the employee’s normal duties.</a:t>
            </a:r>
          </a:p>
        </p:txBody>
      </p:sp>
      <p:sp>
        <p:nvSpPr>
          <p:cNvPr id="10" name="Rectangle 9"/>
          <p:cNvSpPr/>
          <p:nvPr/>
        </p:nvSpPr>
        <p:spPr>
          <a:xfrm>
            <a:off x="697149" y="2488164"/>
            <a:ext cx="7940040" cy="646331"/>
          </a:xfrm>
          <a:prstGeom prst="rect">
            <a:avLst/>
          </a:prstGeom>
        </p:spPr>
        <p:txBody>
          <a:bodyPr wrap="square">
            <a:spAutoFit/>
          </a:bodyPr>
          <a:lstStyle/>
          <a:p>
            <a:pPr>
              <a:buFont typeface="Wingdings" pitchFamily="2" charset="2"/>
              <a:buChar char="§"/>
            </a:pPr>
            <a:r>
              <a:rPr lang="en-US" dirty="0" smtClean="0"/>
              <a:t> For permanent </a:t>
            </a:r>
            <a:r>
              <a:rPr lang="en-US" dirty="0"/>
              <a:t>e</a:t>
            </a:r>
            <a:r>
              <a:rPr lang="en-US" dirty="0" smtClean="0"/>
              <a:t>mployees performing permanent work (Categories C-G), both regular and overtime costs are eligible for reimbursement. </a:t>
            </a:r>
          </a:p>
        </p:txBody>
      </p:sp>
      <p:sp>
        <p:nvSpPr>
          <p:cNvPr id="11" name="Rectangle 10"/>
          <p:cNvSpPr/>
          <p:nvPr/>
        </p:nvSpPr>
        <p:spPr>
          <a:xfrm>
            <a:off x="700462" y="3203250"/>
            <a:ext cx="7936727" cy="646331"/>
          </a:xfrm>
          <a:prstGeom prst="rect">
            <a:avLst/>
          </a:prstGeom>
        </p:spPr>
        <p:txBody>
          <a:bodyPr wrap="square">
            <a:spAutoFit/>
          </a:bodyPr>
          <a:lstStyle/>
          <a:p>
            <a:pPr>
              <a:buFont typeface="Wingdings" pitchFamily="2" charset="2"/>
              <a:buChar char="§"/>
            </a:pPr>
            <a:r>
              <a:rPr lang="en-US" dirty="0" smtClean="0"/>
              <a:t> Overtime or compensatory time for “exempt” employees is </a:t>
            </a:r>
            <a:r>
              <a:rPr lang="en-US" u="sng" dirty="0" smtClean="0">
                <a:solidFill>
                  <a:srgbClr val="FF0000"/>
                </a:solidFill>
              </a:rPr>
              <a:t>not</a:t>
            </a:r>
            <a:r>
              <a:rPr lang="en-US" dirty="0" smtClean="0"/>
              <a:t> eligible, except where allowed for in written policies. </a:t>
            </a:r>
          </a:p>
        </p:txBody>
      </p:sp>
      <p:sp>
        <p:nvSpPr>
          <p:cNvPr id="12" name="TextBox 11"/>
          <p:cNvSpPr txBox="1"/>
          <p:nvPr/>
        </p:nvSpPr>
        <p:spPr>
          <a:xfrm>
            <a:off x="2022565" y="4022203"/>
            <a:ext cx="6359435" cy="400110"/>
          </a:xfrm>
          <a:prstGeom prst="rect">
            <a:avLst/>
          </a:prstGeom>
          <a:noFill/>
        </p:spPr>
        <p:txBody>
          <a:bodyPr wrap="square" rtlCol="0">
            <a:spAutoFit/>
          </a:bodyPr>
          <a:lstStyle/>
          <a:p>
            <a:r>
              <a:rPr lang="en-US" sz="2000" b="1" dirty="0" smtClean="0"/>
              <a:t>Seasonal Employees</a:t>
            </a:r>
            <a:endParaRPr lang="en-US" sz="2000" dirty="0" smtClean="0"/>
          </a:p>
        </p:txBody>
      </p:sp>
      <p:sp>
        <p:nvSpPr>
          <p:cNvPr id="13" name="Rectangle 12"/>
          <p:cNvSpPr/>
          <p:nvPr/>
        </p:nvSpPr>
        <p:spPr>
          <a:xfrm>
            <a:off x="685800" y="4553787"/>
            <a:ext cx="7696200" cy="923330"/>
          </a:xfrm>
          <a:prstGeom prst="rect">
            <a:avLst/>
          </a:prstGeom>
        </p:spPr>
        <p:txBody>
          <a:bodyPr wrap="square">
            <a:spAutoFit/>
          </a:bodyPr>
          <a:lstStyle/>
          <a:p>
            <a:pPr>
              <a:buFont typeface="Wingdings" pitchFamily="2" charset="2"/>
              <a:buChar char="§"/>
            </a:pPr>
            <a:r>
              <a:rPr lang="en-US" dirty="0" smtClean="0"/>
              <a:t> When covered under existing budgets and used for a disaster during the normal season of employment, seasonal employees are considered permanent employees for the purpose of cost reimbursement.</a:t>
            </a:r>
          </a:p>
        </p:txBody>
      </p:sp>
    </p:spTree>
    <p:extLst>
      <p:ext uri="{BB962C8B-B14F-4D97-AF65-F5344CB8AC3E}">
        <p14:creationId xmlns:p14="http://schemas.microsoft.com/office/powerpoint/2010/main" val="4750128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1"/>
            <a:ext cx="9144000" cy="758952"/>
          </a:xfrm>
          <a:prstGeom prst="rect">
            <a:avLst/>
          </a:prstGeom>
          <a:noFill/>
        </p:spPr>
        <p:txBody>
          <a:bodyPr wrap="square" rtlCol="0" anchor="ctr">
            <a:spAutoFit/>
          </a:bodyPr>
          <a:lstStyle/>
          <a:p>
            <a:pPr algn="ctr"/>
            <a:r>
              <a:rPr lang="en-US" sz="3200" u="sng" dirty="0" smtClean="0">
                <a:solidFill>
                  <a:schemeClr val="bg1"/>
                </a:solidFill>
              </a:rPr>
              <a:t>Eligibility: Labor Costs</a:t>
            </a:r>
            <a:endParaRPr lang="en-US" sz="3200" u="sng" dirty="0">
              <a:solidFill>
                <a:schemeClr val="bg1"/>
              </a:solidFill>
            </a:endParaRPr>
          </a:p>
        </p:txBody>
      </p:sp>
      <p:sp>
        <p:nvSpPr>
          <p:cNvPr id="8" name="TextBox 7"/>
          <p:cNvSpPr txBox="1"/>
          <p:nvPr/>
        </p:nvSpPr>
        <p:spPr>
          <a:xfrm>
            <a:off x="687976" y="1143000"/>
            <a:ext cx="7617823" cy="400110"/>
          </a:xfrm>
          <a:prstGeom prst="rect">
            <a:avLst/>
          </a:prstGeom>
          <a:noFill/>
        </p:spPr>
        <p:txBody>
          <a:bodyPr wrap="square" rtlCol="0">
            <a:spAutoFit/>
          </a:bodyPr>
          <a:lstStyle/>
          <a:p>
            <a:r>
              <a:rPr lang="en-US" sz="2000" b="1" dirty="0" smtClean="0"/>
              <a:t>Reassigned Employees</a:t>
            </a:r>
            <a:endParaRPr lang="en-US" sz="2000" dirty="0" smtClean="0"/>
          </a:p>
        </p:txBody>
      </p:sp>
      <p:sp>
        <p:nvSpPr>
          <p:cNvPr id="9" name="Rectangle 8"/>
          <p:cNvSpPr/>
          <p:nvPr/>
        </p:nvSpPr>
        <p:spPr>
          <a:xfrm>
            <a:off x="1143001" y="1676400"/>
            <a:ext cx="7905205" cy="646331"/>
          </a:xfrm>
          <a:prstGeom prst="rect">
            <a:avLst/>
          </a:prstGeom>
        </p:spPr>
        <p:txBody>
          <a:bodyPr wrap="square">
            <a:spAutoFit/>
          </a:bodyPr>
          <a:lstStyle/>
          <a:p>
            <a:pPr>
              <a:buFont typeface="Wingdings" pitchFamily="2" charset="2"/>
              <a:buChar char="§"/>
            </a:pPr>
            <a:r>
              <a:rPr lang="en-US" sz="1600" dirty="0" smtClean="0"/>
              <a:t> </a:t>
            </a:r>
            <a:r>
              <a:rPr lang="en-US" dirty="0" smtClean="0"/>
              <a:t>As long as a reassigned employee is performing eligible work during a disaster, the labor costs associated with their reassignment are eligible for reimbursement</a:t>
            </a:r>
            <a:r>
              <a:rPr lang="en-US" sz="1600" dirty="0" smtClean="0"/>
              <a:t>.</a:t>
            </a:r>
          </a:p>
        </p:txBody>
      </p:sp>
      <p:sp>
        <p:nvSpPr>
          <p:cNvPr id="10" name="Rectangle 9"/>
          <p:cNvSpPr/>
          <p:nvPr/>
        </p:nvSpPr>
        <p:spPr>
          <a:xfrm>
            <a:off x="1143000" y="2526611"/>
            <a:ext cx="7905205" cy="923330"/>
          </a:xfrm>
          <a:prstGeom prst="rect">
            <a:avLst/>
          </a:prstGeom>
        </p:spPr>
        <p:txBody>
          <a:bodyPr wrap="square">
            <a:spAutoFit/>
          </a:bodyPr>
          <a:lstStyle/>
          <a:p>
            <a:pPr>
              <a:buFont typeface="Wingdings" pitchFamily="2" charset="2"/>
              <a:buChar char="§"/>
            </a:pPr>
            <a:r>
              <a:rPr lang="en-US" dirty="0" smtClean="0"/>
              <a:t> For reassigned </a:t>
            </a:r>
            <a:r>
              <a:rPr lang="en-US" dirty="0"/>
              <a:t>e</a:t>
            </a:r>
            <a:r>
              <a:rPr lang="en-US" dirty="0" smtClean="0"/>
              <a:t>mployees performing permanent work</a:t>
            </a:r>
          </a:p>
          <a:p>
            <a:r>
              <a:rPr lang="en-US" dirty="0" smtClean="0"/>
              <a:t> (Categories C-G), both regular and overtime costs are eligible for    reimbursement. For emergency work, only overtime is eligible.</a:t>
            </a:r>
          </a:p>
        </p:txBody>
      </p:sp>
      <p:sp>
        <p:nvSpPr>
          <p:cNvPr id="11" name="Rectangle 10"/>
          <p:cNvSpPr/>
          <p:nvPr/>
        </p:nvSpPr>
        <p:spPr>
          <a:xfrm>
            <a:off x="1143000" y="3682425"/>
            <a:ext cx="7772400" cy="646331"/>
          </a:xfrm>
          <a:prstGeom prst="rect">
            <a:avLst/>
          </a:prstGeom>
        </p:spPr>
        <p:txBody>
          <a:bodyPr wrap="square">
            <a:spAutoFit/>
          </a:bodyPr>
          <a:lstStyle/>
          <a:p>
            <a:pPr>
              <a:buFont typeface="Wingdings" pitchFamily="2" charset="2"/>
              <a:buChar char="§"/>
            </a:pPr>
            <a:r>
              <a:rPr lang="en-US" sz="1600" dirty="0" smtClean="0"/>
              <a:t> </a:t>
            </a:r>
            <a:r>
              <a:rPr lang="en-US" dirty="0" smtClean="0"/>
              <a:t>Labor costs associated with reassigned employees will be paid based off of the employee’s normal rate of pay, not the pay level of the work being performed.</a:t>
            </a:r>
          </a:p>
        </p:txBody>
      </p:sp>
      <p:sp>
        <p:nvSpPr>
          <p:cNvPr id="12" name="TextBox 11"/>
          <p:cNvSpPr txBox="1"/>
          <p:nvPr/>
        </p:nvSpPr>
        <p:spPr>
          <a:xfrm>
            <a:off x="687976" y="4546550"/>
            <a:ext cx="7617824" cy="400110"/>
          </a:xfrm>
          <a:prstGeom prst="rect">
            <a:avLst/>
          </a:prstGeom>
          <a:noFill/>
        </p:spPr>
        <p:txBody>
          <a:bodyPr wrap="square" rtlCol="0">
            <a:spAutoFit/>
          </a:bodyPr>
          <a:lstStyle/>
          <a:p>
            <a:r>
              <a:rPr lang="en-US" sz="2000" b="1" dirty="0" smtClean="0"/>
              <a:t>Backfill Employees</a:t>
            </a:r>
            <a:endParaRPr lang="en-US" sz="2000" dirty="0" smtClean="0"/>
          </a:p>
        </p:txBody>
      </p:sp>
      <p:sp>
        <p:nvSpPr>
          <p:cNvPr id="13" name="Rectangle 12"/>
          <p:cNvSpPr/>
          <p:nvPr/>
        </p:nvSpPr>
        <p:spPr>
          <a:xfrm>
            <a:off x="1143000" y="4963180"/>
            <a:ext cx="7060474" cy="923330"/>
          </a:xfrm>
          <a:prstGeom prst="rect">
            <a:avLst/>
          </a:prstGeom>
        </p:spPr>
        <p:txBody>
          <a:bodyPr wrap="square">
            <a:spAutoFit/>
          </a:bodyPr>
          <a:lstStyle/>
          <a:p>
            <a:pPr>
              <a:buFont typeface="Wingdings" pitchFamily="2" charset="2"/>
              <a:buChar char="§"/>
            </a:pPr>
            <a:r>
              <a:rPr lang="en-US" sz="1600" dirty="0" smtClean="0"/>
              <a:t> </a:t>
            </a:r>
            <a:r>
              <a:rPr lang="en-US" dirty="0" smtClean="0"/>
              <a:t>Backfill employees are those persons tasked to perform the normal duties of a permanent employee while that employee is performing eligible disaster-related work.</a:t>
            </a:r>
          </a:p>
        </p:txBody>
      </p:sp>
    </p:spTree>
    <p:extLst>
      <p:ext uri="{BB962C8B-B14F-4D97-AF65-F5344CB8AC3E}">
        <p14:creationId xmlns:p14="http://schemas.microsoft.com/office/powerpoint/2010/main" val="357314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81000" y="-328405"/>
            <a:ext cx="8382000" cy="1415772"/>
          </a:xfrm>
          <a:prstGeom prst="rect">
            <a:avLst/>
          </a:prstGeom>
          <a:noFill/>
        </p:spPr>
        <p:txBody>
          <a:bodyPr wrap="square" lIns="91440" tIns="457200" rIns="91440" bIns="457200" rtlCol="0" anchor="ctr" anchorCtr="0">
            <a:spAutoFit/>
          </a:bodyPr>
          <a:lstStyle/>
          <a:p>
            <a:pPr algn="ctr"/>
            <a:r>
              <a:rPr lang="en-US" sz="3200" u="sng" dirty="0" smtClean="0">
                <a:solidFill>
                  <a:schemeClr val="bg1"/>
                </a:solidFill>
              </a:rPr>
              <a:t>Submission of Request for Public Assistance</a:t>
            </a:r>
            <a:endParaRPr lang="en-US" sz="3200" u="sng" dirty="0">
              <a:solidFill>
                <a:schemeClr val="bg1"/>
              </a:solidFill>
            </a:endParaRPr>
          </a:p>
        </p:txBody>
      </p:sp>
      <p:sp>
        <p:nvSpPr>
          <p:cNvPr id="7" name="TextBox 6"/>
          <p:cNvSpPr txBox="1"/>
          <p:nvPr/>
        </p:nvSpPr>
        <p:spPr>
          <a:xfrm>
            <a:off x="609600" y="1219200"/>
            <a:ext cx="8382000"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The Request for Public Assistance (RPA) is an Applicant’s official notification to FEMA of the intent to apply for Public Assistanc</a:t>
            </a:r>
            <a:r>
              <a:rPr lang="en-US" dirty="0"/>
              <a:t>e</a:t>
            </a:r>
            <a:r>
              <a:rPr lang="en-US" dirty="0" smtClean="0"/>
              <a:t>.</a:t>
            </a:r>
          </a:p>
        </p:txBody>
      </p:sp>
      <p:sp>
        <p:nvSpPr>
          <p:cNvPr id="8" name="TextBox 7"/>
          <p:cNvSpPr txBox="1"/>
          <p:nvPr/>
        </p:nvSpPr>
        <p:spPr>
          <a:xfrm>
            <a:off x="609600" y="2143780"/>
            <a:ext cx="8382000" cy="646331"/>
          </a:xfrm>
          <a:prstGeom prst="rect">
            <a:avLst/>
          </a:prstGeom>
          <a:noFill/>
        </p:spPr>
        <p:txBody>
          <a:bodyPr wrap="square" rtlCol="0">
            <a:spAutoFit/>
          </a:bodyPr>
          <a:lstStyle/>
          <a:p>
            <a:pPr>
              <a:buFont typeface="Wingdings" pitchFamily="2" charset="2"/>
              <a:buChar char="§"/>
            </a:pPr>
            <a:r>
              <a:rPr lang="en-US" sz="1400" dirty="0"/>
              <a:t> </a:t>
            </a:r>
            <a:r>
              <a:rPr lang="en-US" dirty="0" smtClean="0"/>
              <a:t>The Request can be made before all damages have been identified. Federal and State personnel will review each Request to ensure Applicant eligibility.</a:t>
            </a:r>
          </a:p>
        </p:txBody>
      </p:sp>
      <p:sp>
        <p:nvSpPr>
          <p:cNvPr id="9" name="TextBox 8"/>
          <p:cNvSpPr txBox="1"/>
          <p:nvPr/>
        </p:nvSpPr>
        <p:spPr>
          <a:xfrm>
            <a:off x="609600" y="3045023"/>
            <a:ext cx="8382000"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A Request for Public Assistance must be submitted to the State through:</a:t>
            </a:r>
          </a:p>
        </p:txBody>
      </p:sp>
      <p:sp>
        <p:nvSpPr>
          <p:cNvPr id="10" name="TextBox 9"/>
          <p:cNvSpPr txBox="1"/>
          <p:nvPr/>
        </p:nvSpPr>
        <p:spPr>
          <a:xfrm>
            <a:off x="3375072" y="3562290"/>
            <a:ext cx="2720928" cy="400110"/>
          </a:xfrm>
          <a:prstGeom prst="rect">
            <a:avLst/>
          </a:prstGeom>
          <a:noFill/>
        </p:spPr>
        <p:txBody>
          <a:bodyPr wrap="square" rtlCol="0">
            <a:spAutoFit/>
          </a:bodyPr>
          <a:lstStyle/>
          <a:p>
            <a:r>
              <a:rPr lang="en-US" sz="2000" dirty="0" smtClean="0">
                <a:hlinkClick r:id="rId3"/>
              </a:rPr>
              <a:t>www.FloridaPA.org</a:t>
            </a:r>
            <a:r>
              <a:rPr lang="en-US" sz="2000" dirty="0" smtClean="0"/>
              <a:t> </a:t>
            </a:r>
          </a:p>
        </p:txBody>
      </p:sp>
      <p:sp>
        <p:nvSpPr>
          <p:cNvPr id="11" name="TextBox 10"/>
          <p:cNvSpPr txBox="1"/>
          <p:nvPr/>
        </p:nvSpPr>
        <p:spPr>
          <a:xfrm>
            <a:off x="609600" y="4340423"/>
            <a:ext cx="8382000" cy="369332"/>
          </a:xfrm>
          <a:prstGeom prst="rect">
            <a:avLst/>
          </a:prstGeom>
          <a:noFill/>
        </p:spPr>
        <p:txBody>
          <a:bodyPr wrap="square" rtlCol="0">
            <a:spAutoFit/>
          </a:bodyPr>
          <a:lstStyle/>
          <a:p>
            <a:pPr>
              <a:buFont typeface="Wingdings" pitchFamily="2" charset="2"/>
              <a:buChar char="§"/>
            </a:pPr>
            <a:r>
              <a:rPr lang="en-US" sz="1400" dirty="0"/>
              <a:t> </a:t>
            </a:r>
            <a:r>
              <a:rPr lang="en-US" dirty="0" smtClean="0"/>
              <a:t>For assistance submitting a Request for Public Assistance, contact:</a:t>
            </a:r>
          </a:p>
        </p:txBody>
      </p:sp>
      <p:sp>
        <p:nvSpPr>
          <p:cNvPr id="16" name="TextBox 15"/>
          <p:cNvSpPr txBox="1"/>
          <p:nvPr/>
        </p:nvSpPr>
        <p:spPr>
          <a:xfrm>
            <a:off x="2057400" y="4884003"/>
            <a:ext cx="4876800" cy="830997"/>
          </a:xfrm>
          <a:prstGeom prst="rect">
            <a:avLst/>
          </a:prstGeom>
          <a:noFill/>
        </p:spPr>
        <p:txBody>
          <a:bodyPr wrap="square" rtlCol="0">
            <a:spAutoFit/>
          </a:bodyPr>
          <a:lstStyle/>
          <a:p>
            <a:r>
              <a:rPr lang="en-US" sz="1600" b="1" u="sng" dirty="0" smtClean="0"/>
              <a:t>State Deputy Public Assistance Officer, Jeanette Francis</a:t>
            </a:r>
          </a:p>
          <a:p>
            <a:r>
              <a:rPr lang="en-US" sz="1600" dirty="0" smtClean="0">
                <a:hlinkClick r:id="rId4"/>
              </a:rPr>
              <a:t>Jeanette.Francis@em.myflorida.com</a:t>
            </a:r>
            <a:endParaRPr lang="en-US" sz="1600" dirty="0" smtClean="0"/>
          </a:p>
          <a:p>
            <a:r>
              <a:rPr lang="en-US" sz="1600" dirty="0" smtClean="0"/>
              <a:t>(850) 488-3141</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8544648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1600200" y="89282"/>
            <a:ext cx="5943600" cy="584775"/>
          </a:xfrm>
          <a:prstGeom prst="rect">
            <a:avLst/>
          </a:prstGeom>
          <a:noFill/>
        </p:spPr>
        <p:txBody>
          <a:bodyPr wrap="square" rtlCol="0">
            <a:spAutoFit/>
          </a:bodyPr>
          <a:lstStyle/>
          <a:p>
            <a:pPr algn="ctr"/>
            <a:r>
              <a:rPr lang="en-US" sz="3200" u="sng" dirty="0" smtClean="0">
                <a:solidFill>
                  <a:schemeClr val="bg1"/>
                </a:solidFill>
              </a:rPr>
              <a:t>Eligibility: Labor Costs</a:t>
            </a:r>
            <a:endParaRPr lang="en-US" sz="3200" u="sng" dirty="0">
              <a:solidFill>
                <a:schemeClr val="bg1"/>
              </a:solidFill>
            </a:endParaRPr>
          </a:p>
        </p:txBody>
      </p:sp>
      <p:sp>
        <p:nvSpPr>
          <p:cNvPr id="8" name="TextBox 7"/>
          <p:cNvSpPr txBox="1"/>
          <p:nvPr/>
        </p:nvSpPr>
        <p:spPr>
          <a:xfrm>
            <a:off x="304800" y="1185446"/>
            <a:ext cx="8077200" cy="369332"/>
          </a:xfrm>
          <a:prstGeom prst="rect">
            <a:avLst/>
          </a:prstGeom>
          <a:noFill/>
        </p:spPr>
        <p:txBody>
          <a:bodyPr wrap="square" rtlCol="0">
            <a:spAutoFit/>
          </a:bodyPr>
          <a:lstStyle/>
          <a:p>
            <a:r>
              <a:rPr lang="en-US" b="1" dirty="0" smtClean="0"/>
              <a:t>Backfill Employees Continued…</a:t>
            </a:r>
            <a:endParaRPr lang="en-US" dirty="0" smtClean="0"/>
          </a:p>
        </p:txBody>
      </p:sp>
      <p:sp>
        <p:nvSpPr>
          <p:cNvPr id="9" name="Rectangle 8"/>
          <p:cNvSpPr/>
          <p:nvPr/>
        </p:nvSpPr>
        <p:spPr>
          <a:xfrm>
            <a:off x="1143000" y="1569363"/>
            <a:ext cx="7162800" cy="1200329"/>
          </a:xfrm>
          <a:prstGeom prst="rect">
            <a:avLst/>
          </a:prstGeom>
        </p:spPr>
        <p:txBody>
          <a:bodyPr wrap="square">
            <a:spAutoFit/>
          </a:bodyPr>
          <a:lstStyle/>
          <a:p>
            <a:pPr>
              <a:buFont typeface="Wingdings" pitchFamily="2" charset="2"/>
              <a:buChar char="§"/>
            </a:pPr>
            <a:r>
              <a:rPr lang="en-US" dirty="0" smtClean="0"/>
              <a:t> If the backfill employee is an extra hire, the cost of the employee represents an extra cost to the Applicant. Therefore, straight time salary, benefits, and overtime costs associated with the employee are eligible for reimbursement.</a:t>
            </a:r>
          </a:p>
        </p:txBody>
      </p:sp>
      <p:sp>
        <p:nvSpPr>
          <p:cNvPr id="10" name="Rectangle 9"/>
          <p:cNvSpPr/>
          <p:nvPr/>
        </p:nvSpPr>
        <p:spPr>
          <a:xfrm>
            <a:off x="1143000" y="2771722"/>
            <a:ext cx="7162800" cy="923330"/>
          </a:xfrm>
          <a:prstGeom prst="rect">
            <a:avLst/>
          </a:prstGeom>
        </p:spPr>
        <p:txBody>
          <a:bodyPr wrap="square">
            <a:spAutoFit/>
          </a:bodyPr>
          <a:lstStyle/>
          <a:p>
            <a:pPr>
              <a:buFont typeface="Wingdings" pitchFamily="2" charset="2"/>
              <a:buChar char="§"/>
            </a:pPr>
            <a:r>
              <a:rPr lang="en-US" sz="1400" dirty="0" smtClean="0"/>
              <a:t> </a:t>
            </a:r>
            <a:r>
              <a:rPr lang="en-US" dirty="0" smtClean="0"/>
              <a:t>If the backfill employee is a regular employee of the Applicant, there is no extra cost incurred by the Applicant. Therefore, only the overtime costs associated with the employee are eligible for reimbursement.</a:t>
            </a:r>
          </a:p>
        </p:txBody>
      </p:sp>
      <p:sp>
        <p:nvSpPr>
          <p:cNvPr id="11" name="Rectangle 10"/>
          <p:cNvSpPr/>
          <p:nvPr/>
        </p:nvSpPr>
        <p:spPr>
          <a:xfrm>
            <a:off x="1143001" y="3733296"/>
            <a:ext cx="7543800" cy="923330"/>
          </a:xfrm>
          <a:prstGeom prst="rect">
            <a:avLst/>
          </a:prstGeom>
        </p:spPr>
        <p:txBody>
          <a:bodyPr wrap="square">
            <a:spAutoFit/>
          </a:bodyPr>
          <a:lstStyle/>
          <a:p>
            <a:pPr>
              <a:buFont typeface="Wingdings" pitchFamily="2" charset="2"/>
              <a:buChar char="§"/>
            </a:pPr>
            <a:r>
              <a:rPr lang="en-US" sz="1400" dirty="0" smtClean="0"/>
              <a:t> </a:t>
            </a:r>
            <a:r>
              <a:rPr lang="en-US" dirty="0" smtClean="0"/>
              <a:t>If the employee is called in on a weekend or other day off, this represents an extra cost to the Applicant. In those instances, straight time, benefits, and overtime costs are eligible for reimbursement.</a:t>
            </a:r>
          </a:p>
        </p:txBody>
      </p:sp>
      <p:sp>
        <p:nvSpPr>
          <p:cNvPr id="12" name="Rectangle 11"/>
          <p:cNvSpPr/>
          <p:nvPr/>
        </p:nvSpPr>
        <p:spPr>
          <a:xfrm>
            <a:off x="1143000" y="4791216"/>
            <a:ext cx="7060474" cy="923330"/>
          </a:xfrm>
          <a:prstGeom prst="rect">
            <a:avLst/>
          </a:prstGeom>
        </p:spPr>
        <p:txBody>
          <a:bodyPr wrap="square">
            <a:spAutoFit/>
          </a:bodyPr>
          <a:lstStyle/>
          <a:p>
            <a:pPr>
              <a:buFont typeface="Wingdings" pitchFamily="2" charset="2"/>
              <a:buChar char="§"/>
            </a:pPr>
            <a:r>
              <a:rPr lang="en-US" sz="1400" dirty="0" smtClean="0"/>
              <a:t> </a:t>
            </a:r>
            <a:r>
              <a:rPr lang="en-US" dirty="0" smtClean="0"/>
              <a:t>If the employee is called in from vacation, no extra cost is being incurred by the Applicant. In those instances, only overtime costs are eligible for reimbursement.</a:t>
            </a:r>
          </a:p>
        </p:txBody>
      </p:sp>
    </p:spTree>
    <p:extLst>
      <p:ext uri="{BB962C8B-B14F-4D97-AF65-F5344CB8AC3E}">
        <p14:creationId xmlns:p14="http://schemas.microsoft.com/office/powerpoint/2010/main" val="17903606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1600200" y="87088"/>
            <a:ext cx="5943600" cy="584775"/>
          </a:xfrm>
          <a:prstGeom prst="rect">
            <a:avLst/>
          </a:prstGeom>
          <a:noFill/>
        </p:spPr>
        <p:txBody>
          <a:bodyPr wrap="square" rtlCol="0">
            <a:spAutoFit/>
          </a:bodyPr>
          <a:lstStyle/>
          <a:p>
            <a:pPr algn="ctr"/>
            <a:r>
              <a:rPr lang="en-US" sz="3200" u="sng" dirty="0" smtClean="0">
                <a:solidFill>
                  <a:schemeClr val="bg1"/>
                </a:solidFill>
              </a:rPr>
              <a:t>Eligibility: Labor Costs</a:t>
            </a:r>
            <a:endParaRPr lang="en-US" sz="3200" u="sng" dirty="0">
              <a:solidFill>
                <a:schemeClr val="bg1"/>
              </a:solidFill>
            </a:endParaRPr>
          </a:p>
        </p:txBody>
      </p:sp>
      <p:sp>
        <p:nvSpPr>
          <p:cNvPr id="8" name="TextBox 7"/>
          <p:cNvSpPr txBox="1"/>
          <p:nvPr/>
        </p:nvSpPr>
        <p:spPr>
          <a:xfrm>
            <a:off x="304800" y="1143000"/>
            <a:ext cx="8077200" cy="400110"/>
          </a:xfrm>
          <a:prstGeom prst="rect">
            <a:avLst/>
          </a:prstGeom>
          <a:noFill/>
        </p:spPr>
        <p:txBody>
          <a:bodyPr wrap="square" rtlCol="0">
            <a:spAutoFit/>
          </a:bodyPr>
          <a:lstStyle/>
          <a:p>
            <a:r>
              <a:rPr lang="en-US" sz="2000" b="1" dirty="0" smtClean="0"/>
              <a:t>Temporary Employees</a:t>
            </a:r>
            <a:endParaRPr lang="en-US" sz="2000" dirty="0" smtClean="0"/>
          </a:p>
        </p:txBody>
      </p:sp>
      <p:sp>
        <p:nvSpPr>
          <p:cNvPr id="9" name="Rectangle 8"/>
          <p:cNvSpPr/>
          <p:nvPr/>
        </p:nvSpPr>
        <p:spPr>
          <a:xfrm>
            <a:off x="838200" y="167640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Temporary employees are extra personnel hired as a direct result of the disaster to perform eligible work.</a:t>
            </a:r>
          </a:p>
        </p:txBody>
      </p:sp>
      <p:sp>
        <p:nvSpPr>
          <p:cNvPr id="10" name="Rectangle 9"/>
          <p:cNvSpPr/>
          <p:nvPr/>
        </p:nvSpPr>
        <p:spPr>
          <a:xfrm>
            <a:off x="838200" y="2438400"/>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Regular and overtime costs are eligible for reimbursement for both emergency and permanent eligible work.</a:t>
            </a:r>
          </a:p>
        </p:txBody>
      </p:sp>
      <p:sp>
        <p:nvSpPr>
          <p:cNvPr id="11" name="TextBox 10"/>
          <p:cNvSpPr txBox="1"/>
          <p:nvPr/>
        </p:nvSpPr>
        <p:spPr>
          <a:xfrm>
            <a:off x="304800" y="3232129"/>
            <a:ext cx="8077200" cy="400110"/>
          </a:xfrm>
          <a:prstGeom prst="rect">
            <a:avLst/>
          </a:prstGeom>
          <a:noFill/>
        </p:spPr>
        <p:txBody>
          <a:bodyPr wrap="square" rtlCol="0">
            <a:spAutoFit/>
          </a:bodyPr>
          <a:lstStyle/>
          <a:p>
            <a:r>
              <a:rPr lang="en-US" sz="2000" b="1" dirty="0" smtClean="0"/>
              <a:t>Force Account Mechanics</a:t>
            </a:r>
            <a:endParaRPr lang="en-US" sz="2000" dirty="0" smtClean="0"/>
          </a:p>
        </p:txBody>
      </p:sp>
      <p:sp>
        <p:nvSpPr>
          <p:cNvPr id="12" name="Rectangle 11"/>
          <p:cNvSpPr/>
          <p:nvPr/>
        </p:nvSpPr>
        <p:spPr>
          <a:xfrm>
            <a:off x="838200" y="3644249"/>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Time spent maintaining and repairing Applicant-owned equipment is not eligible.</a:t>
            </a:r>
          </a:p>
        </p:txBody>
      </p:sp>
      <p:sp>
        <p:nvSpPr>
          <p:cNvPr id="13" name="TextBox 12"/>
          <p:cNvSpPr txBox="1"/>
          <p:nvPr/>
        </p:nvSpPr>
        <p:spPr>
          <a:xfrm>
            <a:off x="304800" y="4419600"/>
            <a:ext cx="8077200" cy="400110"/>
          </a:xfrm>
          <a:prstGeom prst="rect">
            <a:avLst/>
          </a:prstGeom>
          <a:noFill/>
        </p:spPr>
        <p:txBody>
          <a:bodyPr wrap="square" rtlCol="0">
            <a:spAutoFit/>
          </a:bodyPr>
          <a:lstStyle/>
          <a:p>
            <a:r>
              <a:rPr lang="en-US" sz="2000" b="1" dirty="0" smtClean="0"/>
              <a:t>Foremen and Supervisors</a:t>
            </a:r>
            <a:endParaRPr lang="en-US" sz="2000" dirty="0" smtClean="0"/>
          </a:p>
        </p:txBody>
      </p:sp>
      <p:sp>
        <p:nvSpPr>
          <p:cNvPr id="14" name="Rectangle 13"/>
          <p:cNvSpPr/>
          <p:nvPr/>
        </p:nvSpPr>
        <p:spPr>
          <a:xfrm>
            <a:off x="914400" y="4830897"/>
            <a:ext cx="6888480" cy="1200329"/>
          </a:xfrm>
          <a:prstGeom prst="rect">
            <a:avLst/>
          </a:prstGeom>
        </p:spPr>
        <p:txBody>
          <a:bodyPr wrap="square">
            <a:spAutoFit/>
          </a:bodyPr>
          <a:lstStyle/>
          <a:p>
            <a:pPr>
              <a:buFont typeface="Wingdings" pitchFamily="2" charset="2"/>
              <a:buChar char="§"/>
            </a:pPr>
            <a:r>
              <a:rPr lang="en-US" sz="1400" dirty="0" smtClean="0"/>
              <a:t> </a:t>
            </a:r>
            <a:r>
              <a:rPr lang="en-US" dirty="0" smtClean="0"/>
              <a:t>Labor for both foremen and supervisors may be eligible if their workforces are engaged in disaster-related field activities. Salaries of commissioners, mayors, department directors, police and fire chiefs, and other administrators are not eligible for reimbursement.</a:t>
            </a:r>
          </a:p>
        </p:txBody>
      </p:sp>
    </p:spTree>
    <p:extLst>
      <p:ext uri="{BB962C8B-B14F-4D97-AF65-F5344CB8AC3E}">
        <p14:creationId xmlns:p14="http://schemas.microsoft.com/office/powerpoint/2010/main" val="39768342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a:spLocks/>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Eligibility: Labor Costs</a:t>
            </a:r>
            <a:endParaRPr lang="en-US" sz="3200" u="sng" dirty="0">
              <a:solidFill>
                <a:schemeClr val="bg1"/>
              </a:solidFill>
            </a:endParaRPr>
          </a:p>
        </p:txBody>
      </p:sp>
      <p:sp>
        <p:nvSpPr>
          <p:cNvPr id="8" name="TextBox 7"/>
          <p:cNvSpPr txBox="1"/>
          <p:nvPr/>
        </p:nvSpPr>
        <p:spPr>
          <a:xfrm>
            <a:off x="685800" y="1121244"/>
            <a:ext cx="8077200" cy="400110"/>
          </a:xfrm>
          <a:prstGeom prst="rect">
            <a:avLst/>
          </a:prstGeom>
          <a:noFill/>
        </p:spPr>
        <p:txBody>
          <a:bodyPr wrap="square" rtlCol="0">
            <a:spAutoFit/>
          </a:bodyPr>
          <a:lstStyle/>
          <a:p>
            <a:r>
              <a:rPr lang="en-US" sz="2000" b="1" dirty="0" smtClean="0"/>
              <a:t>Contract Supervision</a:t>
            </a:r>
            <a:endParaRPr lang="en-US" sz="2000" dirty="0" smtClean="0"/>
          </a:p>
        </p:txBody>
      </p:sp>
      <p:sp>
        <p:nvSpPr>
          <p:cNvPr id="9" name="Rectangle 8"/>
          <p:cNvSpPr/>
          <p:nvPr/>
        </p:nvSpPr>
        <p:spPr>
          <a:xfrm>
            <a:off x="1143000" y="1474016"/>
            <a:ext cx="8123703" cy="646331"/>
          </a:xfrm>
          <a:prstGeom prst="rect">
            <a:avLst/>
          </a:prstGeom>
        </p:spPr>
        <p:txBody>
          <a:bodyPr wrap="square">
            <a:spAutoFit/>
          </a:bodyPr>
          <a:lstStyle/>
          <a:p>
            <a:pPr>
              <a:buFont typeface="Wingdings" pitchFamily="2" charset="2"/>
              <a:buChar char="§"/>
            </a:pPr>
            <a:r>
              <a:rPr lang="en-US" sz="1400" dirty="0" smtClean="0"/>
              <a:t> </a:t>
            </a:r>
            <a:r>
              <a:rPr lang="en-US" dirty="0" smtClean="0"/>
              <a:t>Reasonable costs of contractors hired to accomplish emergency work </a:t>
            </a:r>
          </a:p>
          <a:p>
            <a:r>
              <a:rPr lang="en-US" dirty="0"/>
              <a:t> </a:t>
            </a:r>
            <a:r>
              <a:rPr lang="en-US" dirty="0" smtClean="0"/>
              <a:t>are eligible for reimbursement. </a:t>
            </a:r>
            <a:endParaRPr lang="en-US" sz="1400" dirty="0" smtClean="0"/>
          </a:p>
        </p:txBody>
      </p:sp>
      <p:sp>
        <p:nvSpPr>
          <p:cNvPr id="10" name="Rectangle 9"/>
          <p:cNvSpPr/>
          <p:nvPr/>
        </p:nvSpPr>
        <p:spPr>
          <a:xfrm>
            <a:off x="1143000" y="2218540"/>
            <a:ext cx="8120390" cy="646331"/>
          </a:xfrm>
          <a:prstGeom prst="rect">
            <a:avLst/>
          </a:prstGeom>
        </p:spPr>
        <p:txBody>
          <a:bodyPr wrap="square">
            <a:spAutoFit/>
          </a:bodyPr>
          <a:lstStyle/>
          <a:p>
            <a:pPr>
              <a:buFont typeface="Wingdings" pitchFamily="2" charset="2"/>
              <a:buChar char="§"/>
            </a:pPr>
            <a:r>
              <a:rPr lang="en-US" dirty="0" smtClean="0"/>
              <a:t> Regular time salaries of the Applicant’s employees overseeing </a:t>
            </a:r>
          </a:p>
          <a:p>
            <a:r>
              <a:rPr lang="en-US" dirty="0"/>
              <a:t> </a:t>
            </a:r>
            <a:r>
              <a:rPr lang="en-US" dirty="0" smtClean="0"/>
              <a:t>contractors performing emergency work are not eligible. </a:t>
            </a:r>
          </a:p>
        </p:txBody>
      </p:sp>
      <p:sp>
        <p:nvSpPr>
          <p:cNvPr id="11" name="Rectangle 10"/>
          <p:cNvSpPr/>
          <p:nvPr/>
        </p:nvSpPr>
        <p:spPr>
          <a:xfrm>
            <a:off x="1143000" y="3051796"/>
            <a:ext cx="7437783" cy="677108"/>
          </a:xfrm>
          <a:prstGeom prst="rect">
            <a:avLst/>
          </a:prstGeom>
        </p:spPr>
        <p:txBody>
          <a:bodyPr wrap="square">
            <a:spAutoFit/>
          </a:bodyPr>
          <a:lstStyle/>
          <a:p>
            <a:pPr>
              <a:buFont typeface="Wingdings" pitchFamily="2" charset="2"/>
              <a:buChar char="§"/>
            </a:pPr>
            <a:r>
              <a:rPr lang="en-US" sz="1400" dirty="0" smtClean="0"/>
              <a:t> </a:t>
            </a:r>
            <a:r>
              <a:rPr lang="en-US" sz="2000" dirty="0" smtClean="0"/>
              <a:t>Regular time salaries of force account la</a:t>
            </a:r>
            <a:r>
              <a:rPr lang="en-US" dirty="0" smtClean="0"/>
              <a:t>bor for overseeing contractors performing permanent work are eligible. </a:t>
            </a:r>
          </a:p>
        </p:txBody>
      </p:sp>
      <p:sp>
        <p:nvSpPr>
          <p:cNvPr id="12" name="TextBox 11"/>
          <p:cNvSpPr txBox="1"/>
          <p:nvPr/>
        </p:nvSpPr>
        <p:spPr>
          <a:xfrm>
            <a:off x="533400" y="3886200"/>
            <a:ext cx="8077200" cy="400110"/>
          </a:xfrm>
          <a:prstGeom prst="rect">
            <a:avLst/>
          </a:prstGeom>
          <a:noFill/>
        </p:spPr>
        <p:txBody>
          <a:bodyPr wrap="square" rtlCol="0">
            <a:spAutoFit/>
          </a:bodyPr>
          <a:lstStyle/>
          <a:p>
            <a:r>
              <a:rPr lang="en-US" sz="2000" b="1" dirty="0" smtClean="0"/>
              <a:t>National Guard Labor and Prisoner Labor</a:t>
            </a:r>
            <a:endParaRPr lang="en-US" sz="2000" dirty="0" smtClean="0"/>
          </a:p>
        </p:txBody>
      </p:sp>
      <p:sp>
        <p:nvSpPr>
          <p:cNvPr id="13" name="Rectangle 12"/>
          <p:cNvSpPr/>
          <p:nvPr/>
        </p:nvSpPr>
        <p:spPr>
          <a:xfrm>
            <a:off x="1143000" y="4400399"/>
            <a:ext cx="7162800" cy="646331"/>
          </a:xfrm>
          <a:prstGeom prst="rect">
            <a:avLst/>
          </a:prstGeom>
        </p:spPr>
        <p:txBody>
          <a:bodyPr wrap="square">
            <a:spAutoFit/>
          </a:bodyPr>
          <a:lstStyle/>
          <a:p>
            <a:pPr>
              <a:buFont typeface="Wingdings" pitchFamily="2" charset="2"/>
              <a:buChar char="§"/>
            </a:pPr>
            <a:r>
              <a:rPr lang="en-US" sz="1400" dirty="0" smtClean="0"/>
              <a:t> </a:t>
            </a:r>
            <a:r>
              <a:rPr lang="en-US" dirty="0" smtClean="0"/>
              <a:t>Costs of using National Guard personnel to perform eligible work are eligible to the extent that those costs are being paid by the State.</a:t>
            </a:r>
            <a:endParaRPr lang="en-US" sz="1400" dirty="0" smtClean="0"/>
          </a:p>
        </p:txBody>
      </p:sp>
      <p:sp>
        <p:nvSpPr>
          <p:cNvPr id="14" name="Rectangle 13"/>
          <p:cNvSpPr/>
          <p:nvPr/>
        </p:nvSpPr>
        <p:spPr>
          <a:xfrm>
            <a:off x="1143000" y="5091878"/>
            <a:ext cx="6598920" cy="923330"/>
          </a:xfrm>
          <a:prstGeom prst="rect">
            <a:avLst/>
          </a:prstGeom>
        </p:spPr>
        <p:txBody>
          <a:bodyPr wrap="square">
            <a:spAutoFit/>
          </a:bodyPr>
          <a:lstStyle/>
          <a:p>
            <a:pPr>
              <a:buFont typeface="Wingdings" pitchFamily="2" charset="2"/>
              <a:buChar char="§"/>
            </a:pPr>
            <a:r>
              <a:rPr lang="en-US" sz="1400" dirty="0" smtClean="0"/>
              <a:t> </a:t>
            </a:r>
            <a:r>
              <a:rPr lang="en-US" dirty="0" smtClean="0"/>
              <a:t>Prisoner labor costs are eligible at the rate normally paid to prisoners (which includes transportation, extraordinary costs of guards, food, and lodging). </a:t>
            </a:r>
          </a:p>
        </p:txBody>
      </p:sp>
    </p:spTree>
    <p:extLst>
      <p:ext uri="{BB962C8B-B14F-4D97-AF65-F5344CB8AC3E}">
        <p14:creationId xmlns:p14="http://schemas.microsoft.com/office/powerpoint/2010/main" val="9695402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0"/>
            <a:ext cx="9144000" cy="758952"/>
          </a:xfrm>
          <a:prstGeom prst="rect">
            <a:avLst/>
          </a:prstGeom>
          <a:solidFill>
            <a:srgbClr val="002060"/>
          </a:solidFill>
        </p:spPr>
        <p:txBody>
          <a:bodyPr wrap="square" rtlCol="0" anchor="ctr">
            <a:spAutoFit/>
          </a:bodyPr>
          <a:lstStyle/>
          <a:p>
            <a:pPr algn="ctr"/>
            <a:r>
              <a:rPr lang="en-US" sz="3200" u="sng" dirty="0" smtClean="0">
                <a:solidFill>
                  <a:schemeClr val="bg1"/>
                </a:solidFill>
              </a:rPr>
              <a:t>Eligibility: Labor Costs</a:t>
            </a:r>
            <a:endParaRPr lang="en-US" sz="3200" u="sng" dirty="0">
              <a:solidFill>
                <a:schemeClr val="bg1"/>
              </a:solidFill>
            </a:endParaRPr>
          </a:p>
        </p:txBody>
      </p:sp>
      <p:grpSp>
        <p:nvGrpSpPr>
          <p:cNvPr id="22" name="Group 21"/>
          <p:cNvGrpSpPr/>
          <p:nvPr/>
        </p:nvGrpSpPr>
        <p:grpSpPr>
          <a:xfrm>
            <a:off x="609600" y="887968"/>
            <a:ext cx="8001000" cy="4827032"/>
            <a:chOff x="609600" y="1143000"/>
            <a:chExt cx="7848600" cy="4572000"/>
          </a:xfrm>
        </p:grpSpPr>
        <p:grpSp>
          <p:nvGrpSpPr>
            <p:cNvPr id="23" name="Group 22"/>
            <p:cNvGrpSpPr/>
            <p:nvPr/>
          </p:nvGrpSpPr>
          <p:grpSpPr>
            <a:xfrm>
              <a:off x="609600" y="1143000"/>
              <a:ext cx="7848600" cy="1828800"/>
              <a:chOff x="609600" y="1143000"/>
              <a:chExt cx="7848600" cy="1828800"/>
            </a:xfrm>
          </p:grpSpPr>
          <p:grpSp>
            <p:nvGrpSpPr>
              <p:cNvPr id="44" name="Group 43"/>
              <p:cNvGrpSpPr/>
              <p:nvPr/>
            </p:nvGrpSpPr>
            <p:grpSpPr>
              <a:xfrm>
                <a:off x="609600" y="1143000"/>
                <a:ext cx="7848600" cy="914400"/>
                <a:chOff x="609600" y="1219200"/>
                <a:chExt cx="7848600" cy="914400"/>
              </a:xfrm>
            </p:grpSpPr>
            <p:sp>
              <p:nvSpPr>
                <p:cNvPr id="51" name="Rectangle 50"/>
                <p:cNvSpPr/>
                <p:nvPr/>
              </p:nvSpPr>
              <p:spPr>
                <a:xfrm>
                  <a:off x="609600" y="12192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Employee</a:t>
                  </a:r>
                  <a:endParaRPr lang="en-US" dirty="0"/>
                </a:p>
              </p:txBody>
            </p:sp>
            <p:sp>
              <p:nvSpPr>
                <p:cNvPr id="52" name="Rectangle 51"/>
                <p:cNvSpPr/>
                <p:nvPr/>
              </p:nvSpPr>
              <p:spPr>
                <a:xfrm>
                  <a:off x="3276600" y="1219200"/>
                  <a:ext cx="12573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Emergency</a:t>
                  </a:r>
                  <a:endParaRPr lang="en-US" dirty="0"/>
                </a:p>
              </p:txBody>
            </p:sp>
            <p:sp>
              <p:nvSpPr>
                <p:cNvPr id="53" name="Rectangle 52"/>
                <p:cNvSpPr/>
                <p:nvPr/>
              </p:nvSpPr>
              <p:spPr>
                <a:xfrm>
                  <a:off x="4533900" y="1219200"/>
                  <a:ext cx="13335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Emergency</a:t>
                  </a:r>
                  <a:endParaRPr lang="en-US" dirty="0"/>
                </a:p>
              </p:txBody>
            </p:sp>
            <p:sp>
              <p:nvSpPr>
                <p:cNvPr id="54" name="Rectangle 53"/>
                <p:cNvSpPr/>
                <p:nvPr/>
              </p:nvSpPr>
              <p:spPr>
                <a:xfrm>
                  <a:off x="7162800" y="12192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Permanent</a:t>
                  </a:r>
                  <a:endParaRPr lang="en-US" dirty="0"/>
                </a:p>
              </p:txBody>
            </p:sp>
            <p:sp>
              <p:nvSpPr>
                <p:cNvPr id="55" name="Rectangle 54"/>
                <p:cNvSpPr/>
                <p:nvPr/>
              </p:nvSpPr>
              <p:spPr>
                <a:xfrm>
                  <a:off x="5867400" y="12192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Permanent</a:t>
                  </a:r>
                  <a:endParaRPr lang="en-US" dirty="0"/>
                </a:p>
              </p:txBody>
            </p:sp>
          </p:grpSp>
          <p:grpSp>
            <p:nvGrpSpPr>
              <p:cNvPr id="45" name="Group 44"/>
              <p:cNvGrpSpPr/>
              <p:nvPr/>
            </p:nvGrpSpPr>
            <p:grpSpPr>
              <a:xfrm>
                <a:off x="609600" y="2057400"/>
                <a:ext cx="7848600" cy="914400"/>
                <a:chOff x="609600" y="1219200"/>
                <a:chExt cx="7848600" cy="914400"/>
              </a:xfrm>
            </p:grpSpPr>
            <p:sp>
              <p:nvSpPr>
                <p:cNvPr id="46" name="Rectangle 45"/>
                <p:cNvSpPr/>
                <p:nvPr/>
              </p:nvSpPr>
              <p:spPr>
                <a:xfrm>
                  <a:off x="609600" y="12192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276600" y="1219200"/>
                  <a:ext cx="12573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Regular</a:t>
                  </a:r>
                  <a:endParaRPr lang="en-US" dirty="0"/>
                </a:p>
              </p:txBody>
            </p:sp>
            <p:sp>
              <p:nvSpPr>
                <p:cNvPr id="48" name="Rectangle 47"/>
                <p:cNvSpPr/>
                <p:nvPr/>
              </p:nvSpPr>
              <p:spPr>
                <a:xfrm>
                  <a:off x="4533900" y="1219200"/>
                  <a:ext cx="13335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a:t>
                  </a:r>
                  <a:endParaRPr lang="en-US" dirty="0"/>
                </a:p>
              </p:txBody>
            </p:sp>
            <p:sp>
              <p:nvSpPr>
                <p:cNvPr id="49" name="Rectangle 48"/>
                <p:cNvSpPr/>
                <p:nvPr/>
              </p:nvSpPr>
              <p:spPr>
                <a:xfrm>
                  <a:off x="7162800" y="12192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a:t>
                  </a:r>
                  <a:endParaRPr lang="en-US" dirty="0"/>
                </a:p>
              </p:txBody>
            </p:sp>
            <p:sp>
              <p:nvSpPr>
                <p:cNvPr id="50" name="Rectangle 49"/>
                <p:cNvSpPr/>
                <p:nvPr/>
              </p:nvSpPr>
              <p:spPr>
                <a:xfrm>
                  <a:off x="5867400" y="12192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Regular</a:t>
                  </a:r>
                  <a:endParaRPr lang="en-US" dirty="0"/>
                </a:p>
              </p:txBody>
            </p:sp>
          </p:grpSp>
        </p:grpSp>
        <p:sp>
          <p:nvSpPr>
            <p:cNvPr id="24" name="Rectangle 23"/>
            <p:cNvSpPr/>
            <p:nvPr/>
          </p:nvSpPr>
          <p:spPr>
            <a:xfrm>
              <a:off x="609600" y="2971800"/>
              <a:ext cx="2667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Permanent Employees</a:t>
              </a:r>
              <a:endParaRPr lang="en-US" dirty="0"/>
            </a:p>
          </p:txBody>
        </p:sp>
        <p:sp>
          <p:nvSpPr>
            <p:cNvPr id="25" name="Rectangle 24"/>
            <p:cNvSpPr/>
            <p:nvPr/>
          </p:nvSpPr>
          <p:spPr>
            <a:xfrm>
              <a:off x="609600" y="3657600"/>
              <a:ext cx="2667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 Time Employees</a:t>
              </a:r>
              <a:endParaRPr lang="en-US" dirty="0"/>
            </a:p>
          </p:txBody>
        </p:sp>
        <p:sp>
          <p:nvSpPr>
            <p:cNvPr id="26" name="Rectangle 25"/>
            <p:cNvSpPr/>
            <p:nvPr/>
          </p:nvSpPr>
          <p:spPr>
            <a:xfrm>
              <a:off x="609600" y="4343400"/>
              <a:ext cx="2667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Reassigned Employees</a:t>
              </a:r>
              <a:endParaRPr lang="en-US" dirty="0"/>
            </a:p>
          </p:txBody>
        </p:sp>
        <p:sp>
          <p:nvSpPr>
            <p:cNvPr id="27" name="Rectangle 26"/>
            <p:cNvSpPr/>
            <p:nvPr/>
          </p:nvSpPr>
          <p:spPr>
            <a:xfrm>
              <a:off x="609600" y="5029200"/>
              <a:ext cx="2667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Temporary Employees</a:t>
              </a:r>
              <a:endParaRPr lang="en-US" dirty="0"/>
            </a:p>
          </p:txBody>
        </p:sp>
        <p:sp>
          <p:nvSpPr>
            <p:cNvPr id="28" name="Rectangle 27"/>
            <p:cNvSpPr/>
            <p:nvPr/>
          </p:nvSpPr>
          <p:spPr>
            <a:xfrm>
              <a:off x="3276600" y="2971800"/>
              <a:ext cx="12573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276600" y="3657600"/>
              <a:ext cx="12573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76600" y="4343400"/>
              <a:ext cx="12573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276600" y="5029200"/>
              <a:ext cx="12573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533900" y="2971800"/>
              <a:ext cx="13335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533900" y="3657600"/>
              <a:ext cx="13335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533900" y="4343400"/>
              <a:ext cx="13335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4533900" y="5029200"/>
              <a:ext cx="13335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867400" y="29718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5867400" y="36576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867400" y="43434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867400" y="50292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7162800" y="29718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7162800" y="36576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162800" y="43434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7162800" y="50292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p:cNvSpPr txBox="1"/>
          <p:nvPr/>
        </p:nvSpPr>
        <p:spPr>
          <a:xfrm>
            <a:off x="3733800" y="3124200"/>
            <a:ext cx="381000" cy="400110"/>
          </a:xfrm>
          <a:prstGeom prst="rect">
            <a:avLst/>
          </a:prstGeom>
          <a:noFill/>
        </p:spPr>
        <p:txBody>
          <a:bodyPr wrap="square" rtlCol="0">
            <a:spAutoFit/>
          </a:bodyPr>
          <a:lstStyle/>
          <a:p>
            <a:r>
              <a:rPr lang="en-US" sz="2000" b="1" dirty="0" smtClean="0">
                <a:solidFill>
                  <a:srgbClr val="FF0000"/>
                </a:solidFill>
              </a:rPr>
              <a:t>N</a:t>
            </a:r>
            <a:endParaRPr lang="en-US" sz="2000" b="1" dirty="0">
              <a:solidFill>
                <a:srgbClr val="FF0000"/>
              </a:solidFill>
            </a:endParaRPr>
          </a:p>
        </p:txBody>
      </p:sp>
      <p:sp>
        <p:nvSpPr>
          <p:cNvPr id="56" name="TextBox 55"/>
          <p:cNvSpPr txBox="1"/>
          <p:nvPr/>
        </p:nvSpPr>
        <p:spPr>
          <a:xfrm>
            <a:off x="3733800" y="3790890"/>
            <a:ext cx="381000" cy="400110"/>
          </a:xfrm>
          <a:prstGeom prst="rect">
            <a:avLst/>
          </a:prstGeom>
          <a:noFill/>
        </p:spPr>
        <p:txBody>
          <a:bodyPr wrap="square" rtlCol="0">
            <a:spAutoFit/>
          </a:bodyPr>
          <a:lstStyle/>
          <a:p>
            <a:r>
              <a:rPr lang="en-US" sz="2000" b="1" dirty="0" smtClean="0">
                <a:solidFill>
                  <a:srgbClr val="FF0000"/>
                </a:solidFill>
              </a:rPr>
              <a:t>N</a:t>
            </a:r>
            <a:endParaRPr lang="en-US" sz="2000" b="1" dirty="0">
              <a:solidFill>
                <a:srgbClr val="FF0000"/>
              </a:solidFill>
            </a:endParaRPr>
          </a:p>
        </p:txBody>
      </p:sp>
      <p:sp>
        <p:nvSpPr>
          <p:cNvPr id="57" name="TextBox 56"/>
          <p:cNvSpPr txBox="1"/>
          <p:nvPr/>
        </p:nvSpPr>
        <p:spPr>
          <a:xfrm>
            <a:off x="3733800" y="4476690"/>
            <a:ext cx="381000" cy="400110"/>
          </a:xfrm>
          <a:prstGeom prst="rect">
            <a:avLst/>
          </a:prstGeom>
          <a:noFill/>
        </p:spPr>
        <p:txBody>
          <a:bodyPr wrap="square" rtlCol="0">
            <a:spAutoFit/>
          </a:bodyPr>
          <a:lstStyle/>
          <a:p>
            <a:r>
              <a:rPr lang="en-US" sz="2000" b="1" dirty="0" smtClean="0">
                <a:solidFill>
                  <a:srgbClr val="FF0000"/>
                </a:solidFill>
              </a:rPr>
              <a:t>N</a:t>
            </a:r>
            <a:endParaRPr lang="en-US" sz="2000" b="1" dirty="0">
              <a:solidFill>
                <a:srgbClr val="FF0000"/>
              </a:solidFill>
            </a:endParaRPr>
          </a:p>
        </p:txBody>
      </p:sp>
      <p:sp>
        <p:nvSpPr>
          <p:cNvPr id="58" name="TextBox 57"/>
          <p:cNvSpPr txBox="1"/>
          <p:nvPr/>
        </p:nvSpPr>
        <p:spPr>
          <a:xfrm>
            <a:off x="3733800" y="516249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59" name="TextBox 58"/>
          <p:cNvSpPr txBox="1"/>
          <p:nvPr/>
        </p:nvSpPr>
        <p:spPr>
          <a:xfrm>
            <a:off x="5029200" y="312420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0" name="TextBox 59"/>
          <p:cNvSpPr txBox="1"/>
          <p:nvPr/>
        </p:nvSpPr>
        <p:spPr>
          <a:xfrm>
            <a:off x="5029200" y="516249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1" name="TextBox 60"/>
          <p:cNvSpPr txBox="1"/>
          <p:nvPr/>
        </p:nvSpPr>
        <p:spPr>
          <a:xfrm>
            <a:off x="5029200" y="449580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2" name="TextBox 61"/>
          <p:cNvSpPr txBox="1"/>
          <p:nvPr/>
        </p:nvSpPr>
        <p:spPr>
          <a:xfrm>
            <a:off x="5029200" y="3800445"/>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3" name="TextBox 62"/>
          <p:cNvSpPr txBox="1"/>
          <p:nvPr/>
        </p:nvSpPr>
        <p:spPr>
          <a:xfrm>
            <a:off x="6324600" y="312420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4" name="TextBox 63"/>
          <p:cNvSpPr txBox="1"/>
          <p:nvPr/>
        </p:nvSpPr>
        <p:spPr>
          <a:xfrm>
            <a:off x="6324600" y="516249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5" name="TextBox 64"/>
          <p:cNvSpPr txBox="1"/>
          <p:nvPr/>
        </p:nvSpPr>
        <p:spPr>
          <a:xfrm>
            <a:off x="6324600" y="449580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6" name="TextBox 65"/>
          <p:cNvSpPr txBox="1"/>
          <p:nvPr/>
        </p:nvSpPr>
        <p:spPr>
          <a:xfrm>
            <a:off x="6324600" y="3800445"/>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7" name="TextBox 66"/>
          <p:cNvSpPr txBox="1"/>
          <p:nvPr/>
        </p:nvSpPr>
        <p:spPr>
          <a:xfrm>
            <a:off x="7696200" y="312420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8" name="TextBox 67"/>
          <p:cNvSpPr txBox="1"/>
          <p:nvPr/>
        </p:nvSpPr>
        <p:spPr>
          <a:xfrm>
            <a:off x="7696200" y="516249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69" name="TextBox 68"/>
          <p:cNvSpPr txBox="1"/>
          <p:nvPr/>
        </p:nvSpPr>
        <p:spPr>
          <a:xfrm>
            <a:off x="7696200" y="4495800"/>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70" name="TextBox 69"/>
          <p:cNvSpPr txBox="1"/>
          <p:nvPr/>
        </p:nvSpPr>
        <p:spPr>
          <a:xfrm>
            <a:off x="7696200" y="3800445"/>
            <a:ext cx="381000" cy="400110"/>
          </a:xfrm>
          <a:prstGeom prst="rect">
            <a:avLst/>
          </a:prstGeom>
          <a:noFill/>
        </p:spPr>
        <p:txBody>
          <a:bodyPr wrap="square" rtlCol="0">
            <a:spAutoFit/>
          </a:bodyPr>
          <a:lstStyle/>
          <a:p>
            <a:r>
              <a:rPr lang="en-US" sz="2000" b="1" dirty="0" smtClean="0">
                <a:solidFill>
                  <a:srgbClr val="92D050"/>
                </a:solidFill>
              </a:rPr>
              <a:t>Y</a:t>
            </a:r>
            <a:endParaRPr lang="en-US" sz="2000" b="1" dirty="0">
              <a:solidFill>
                <a:srgbClr val="92D050"/>
              </a:solidFill>
            </a:endParaRPr>
          </a:p>
        </p:txBody>
      </p:sp>
      <p:sp>
        <p:nvSpPr>
          <p:cNvPr id="72" name="TextBox 71"/>
          <p:cNvSpPr txBox="1"/>
          <p:nvPr/>
        </p:nvSpPr>
        <p:spPr>
          <a:xfrm>
            <a:off x="0" y="6330434"/>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4" cy="1371600"/>
          </a:xfrm>
          <a:prstGeom prst="rect">
            <a:avLst/>
          </a:prstGeom>
        </p:spPr>
      </p:pic>
    </p:spTree>
    <p:extLst>
      <p:ext uri="{BB962C8B-B14F-4D97-AF65-F5344CB8AC3E}">
        <p14:creationId xmlns:p14="http://schemas.microsoft.com/office/powerpoint/2010/main" val="1943183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2004"/>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Labor Costs</a:t>
            </a:r>
            <a:endParaRPr lang="en-US" sz="3200" u="sng" dirty="0">
              <a:solidFill>
                <a:schemeClr val="bg1"/>
              </a:solidFill>
            </a:endParaRPr>
          </a:p>
        </p:txBody>
      </p:sp>
      <p:sp>
        <p:nvSpPr>
          <p:cNvPr id="8" name="TextBox 7"/>
          <p:cNvSpPr txBox="1"/>
          <p:nvPr/>
        </p:nvSpPr>
        <p:spPr>
          <a:xfrm>
            <a:off x="609600" y="1388983"/>
            <a:ext cx="8077200" cy="400110"/>
          </a:xfrm>
          <a:prstGeom prst="rect">
            <a:avLst/>
          </a:prstGeom>
          <a:noFill/>
        </p:spPr>
        <p:txBody>
          <a:bodyPr wrap="square" rtlCol="0">
            <a:spAutoFit/>
          </a:bodyPr>
          <a:lstStyle/>
          <a:p>
            <a:r>
              <a:rPr lang="en-US" sz="2000" b="1" dirty="0" smtClean="0"/>
              <a:t>Compensatory Time</a:t>
            </a:r>
            <a:endParaRPr lang="en-US" sz="2000" dirty="0" smtClean="0"/>
          </a:p>
        </p:txBody>
      </p:sp>
      <p:sp>
        <p:nvSpPr>
          <p:cNvPr id="9" name="Rectangle 8"/>
          <p:cNvSpPr/>
          <p:nvPr/>
        </p:nvSpPr>
        <p:spPr>
          <a:xfrm>
            <a:off x="1142999" y="2140803"/>
            <a:ext cx="7008223" cy="923330"/>
          </a:xfrm>
          <a:prstGeom prst="rect">
            <a:avLst/>
          </a:prstGeom>
        </p:spPr>
        <p:txBody>
          <a:bodyPr wrap="square">
            <a:spAutoFit/>
          </a:bodyPr>
          <a:lstStyle/>
          <a:p>
            <a:pPr>
              <a:buFont typeface="Wingdings" pitchFamily="2" charset="2"/>
              <a:buChar char="§"/>
            </a:pPr>
            <a:r>
              <a:rPr lang="en-US" sz="1600" dirty="0" smtClean="0"/>
              <a:t> </a:t>
            </a:r>
            <a:r>
              <a:rPr lang="en-US" dirty="0" smtClean="0"/>
              <a:t>If the Applicant has a written policy in place prior to the disaster for providing compensatory time in place of overtime, FEMA reimbursement will be based on that policy. </a:t>
            </a:r>
          </a:p>
        </p:txBody>
      </p:sp>
      <p:sp>
        <p:nvSpPr>
          <p:cNvPr id="10" name="Rectangle 9"/>
          <p:cNvSpPr/>
          <p:nvPr/>
        </p:nvSpPr>
        <p:spPr>
          <a:xfrm>
            <a:off x="1142999" y="4139436"/>
            <a:ext cx="7162800" cy="1200329"/>
          </a:xfrm>
          <a:prstGeom prst="rect">
            <a:avLst/>
          </a:prstGeom>
        </p:spPr>
        <p:txBody>
          <a:bodyPr wrap="square">
            <a:spAutoFit/>
          </a:bodyPr>
          <a:lstStyle/>
          <a:p>
            <a:pPr>
              <a:buFont typeface="Wingdings" pitchFamily="2" charset="2"/>
              <a:buChar char="§"/>
            </a:pPr>
            <a:r>
              <a:rPr lang="en-US" sz="1600" dirty="0" smtClean="0"/>
              <a:t> </a:t>
            </a:r>
            <a:r>
              <a:rPr lang="en-US" dirty="0" smtClean="0"/>
              <a:t>Fringe benefits that are actually paid or credited as part of an established policy are eligible. Due to the fact that certain items in a benefit package are not dependent on hours (i.e. health insurance), regular and overtime rates are generally different. </a:t>
            </a:r>
          </a:p>
        </p:txBody>
      </p:sp>
      <p:sp>
        <p:nvSpPr>
          <p:cNvPr id="11" name="TextBox 10"/>
          <p:cNvSpPr txBox="1"/>
          <p:nvPr/>
        </p:nvSpPr>
        <p:spPr>
          <a:xfrm>
            <a:off x="609600" y="3460652"/>
            <a:ext cx="8077200" cy="400110"/>
          </a:xfrm>
          <a:prstGeom prst="rect">
            <a:avLst/>
          </a:prstGeom>
          <a:noFill/>
        </p:spPr>
        <p:txBody>
          <a:bodyPr wrap="square" rtlCol="0">
            <a:spAutoFit/>
          </a:bodyPr>
          <a:lstStyle/>
          <a:p>
            <a:r>
              <a:rPr lang="en-US" sz="2000" b="1" dirty="0" smtClean="0"/>
              <a:t>Fringe Benefits</a:t>
            </a:r>
            <a:endParaRPr lang="en-US" sz="2000" dirty="0" smtClean="0"/>
          </a:p>
        </p:txBody>
      </p:sp>
    </p:spTree>
    <p:extLst>
      <p:ext uri="{BB962C8B-B14F-4D97-AF65-F5344CB8AC3E}">
        <p14:creationId xmlns:p14="http://schemas.microsoft.com/office/powerpoint/2010/main" val="8236103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8" name="Rectangle 7"/>
          <p:cNvSpPr/>
          <p:nvPr/>
        </p:nvSpPr>
        <p:spPr>
          <a:xfrm>
            <a:off x="775003" y="3200400"/>
            <a:ext cx="8216597" cy="923330"/>
          </a:xfrm>
          <a:prstGeom prst="rect">
            <a:avLst/>
          </a:prstGeom>
        </p:spPr>
        <p:txBody>
          <a:bodyPr wrap="square">
            <a:spAutoFit/>
          </a:bodyPr>
          <a:lstStyle/>
          <a:p>
            <a:pPr>
              <a:buFont typeface="Wingdings" pitchFamily="2" charset="2"/>
              <a:buChar char="§"/>
            </a:pPr>
            <a:r>
              <a:rPr lang="en-US" sz="1600" dirty="0" smtClean="0"/>
              <a:t> </a:t>
            </a:r>
            <a:r>
              <a:rPr lang="en-US" dirty="0" smtClean="0"/>
              <a:t>Equipment will be reimbursed using an hourly rate, with the exception of automobiles and pick-up trucks which may be reimbursed based upon mileage (if less costly than the hourly rate).</a:t>
            </a:r>
          </a:p>
        </p:txBody>
      </p:sp>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Eligibility: Materials and Equipment</a:t>
            </a:r>
            <a:endParaRPr lang="en-US" sz="3200" u="sng" dirty="0">
              <a:solidFill>
                <a:schemeClr val="bg1"/>
              </a:solidFill>
            </a:endParaRPr>
          </a:p>
        </p:txBody>
      </p:sp>
      <p:sp>
        <p:nvSpPr>
          <p:cNvPr id="9" name="TextBox 8"/>
          <p:cNvSpPr txBox="1"/>
          <p:nvPr/>
        </p:nvSpPr>
        <p:spPr>
          <a:xfrm>
            <a:off x="609599" y="2681289"/>
            <a:ext cx="7924801" cy="400110"/>
          </a:xfrm>
          <a:prstGeom prst="rect">
            <a:avLst/>
          </a:prstGeom>
          <a:noFill/>
        </p:spPr>
        <p:txBody>
          <a:bodyPr wrap="square" rtlCol="0">
            <a:spAutoFit/>
          </a:bodyPr>
          <a:lstStyle/>
          <a:p>
            <a:r>
              <a:rPr lang="en-US" sz="2000" b="1" dirty="0" smtClean="0"/>
              <a:t>Equipment</a:t>
            </a:r>
            <a:endParaRPr lang="en-US" sz="2000" dirty="0" smtClean="0"/>
          </a:p>
        </p:txBody>
      </p:sp>
      <p:sp>
        <p:nvSpPr>
          <p:cNvPr id="10" name="Rectangle 9"/>
          <p:cNvSpPr/>
          <p:nvPr/>
        </p:nvSpPr>
        <p:spPr>
          <a:xfrm>
            <a:off x="776624" y="4322559"/>
            <a:ext cx="8368997" cy="646331"/>
          </a:xfrm>
          <a:prstGeom prst="rect">
            <a:avLst/>
          </a:prstGeom>
        </p:spPr>
        <p:txBody>
          <a:bodyPr wrap="square">
            <a:spAutoFit/>
          </a:bodyPr>
          <a:lstStyle/>
          <a:p>
            <a:pPr>
              <a:buFont typeface="Wingdings" pitchFamily="2" charset="2"/>
              <a:buChar char="§"/>
            </a:pPr>
            <a:r>
              <a:rPr lang="en-US" sz="1600" dirty="0" smtClean="0"/>
              <a:t> </a:t>
            </a:r>
            <a:r>
              <a:rPr lang="en-US" dirty="0" smtClean="0"/>
              <a:t>Equipment rates include operation (including fuel), insurance, depreciation, and maintenance. They do not however include the labor of the operator. </a:t>
            </a:r>
          </a:p>
        </p:txBody>
      </p:sp>
      <p:sp>
        <p:nvSpPr>
          <p:cNvPr id="11" name="Rectangle 10"/>
          <p:cNvSpPr/>
          <p:nvPr/>
        </p:nvSpPr>
        <p:spPr>
          <a:xfrm>
            <a:off x="775004" y="5266735"/>
            <a:ext cx="7911796" cy="369332"/>
          </a:xfrm>
          <a:prstGeom prst="rect">
            <a:avLst/>
          </a:prstGeom>
        </p:spPr>
        <p:txBody>
          <a:bodyPr wrap="square">
            <a:spAutoFit/>
          </a:bodyPr>
          <a:lstStyle/>
          <a:p>
            <a:pPr>
              <a:buFont typeface="Wingdings" pitchFamily="2" charset="2"/>
              <a:buChar char="§"/>
            </a:pPr>
            <a:r>
              <a:rPr lang="en-US" sz="1600" dirty="0" smtClean="0">
                <a:solidFill>
                  <a:srgbClr val="FF0000"/>
                </a:solidFill>
              </a:rPr>
              <a:t> </a:t>
            </a:r>
            <a:r>
              <a:rPr lang="en-US" dirty="0" smtClean="0">
                <a:solidFill>
                  <a:srgbClr val="FF0000"/>
                </a:solidFill>
              </a:rPr>
              <a:t>Stand-by time for equipment may be eligible. </a:t>
            </a:r>
          </a:p>
        </p:txBody>
      </p:sp>
      <p:sp>
        <p:nvSpPr>
          <p:cNvPr id="12" name="TextBox 11"/>
          <p:cNvSpPr txBox="1"/>
          <p:nvPr/>
        </p:nvSpPr>
        <p:spPr>
          <a:xfrm>
            <a:off x="609599" y="1153563"/>
            <a:ext cx="7709203" cy="400110"/>
          </a:xfrm>
          <a:prstGeom prst="rect">
            <a:avLst/>
          </a:prstGeom>
          <a:noFill/>
        </p:spPr>
        <p:txBody>
          <a:bodyPr wrap="square" rtlCol="0">
            <a:spAutoFit/>
          </a:bodyPr>
          <a:lstStyle/>
          <a:p>
            <a:r>
              <a:rPr lang="en-US" sz="2000" b="1" dirty="0" smtClean="0"/>
              <a:t>Materials</a:t>
            </a:r>
          </a:p>
        </p:txBody>
      </p:sp>
      <p:sp>
        <p:nvSpPr>
          <p:cNvPr id="13" name="Rectangle 12"/>
          <p:cNvSpPr/>
          <p:nvPr/>
        </p:nvSpPr>
        <p:spPr>
          <a:xfrm>
            <a:off x="775003" y="1686963"/>
            <a:ext cx="7162800" cy="923330"/>
          </a:xfrm>
          <a:prstGeom prst="rect">
            <a:avLst/>
          </a:prstGeom>
        </p:spPr>
        <p:txBody>
          <a:bodyPr wrap="square">
            <a:spAutoFit/>
          </a:bodyPr>
          <a:lstStyle/>
          <a:p>
            <a:pPr>
              <a:buFont typeface="Wingdings" pitchFamily="2" charset="2"/>
              <a:buChar char="§"/>
            </a:pPr>
            <a:r>
              <a:rPr lang="en-US" sz="1600" dirty="0" smtClean="0"/>
              <a:t> </a:t>
            </a:r>
            <a:r>
              <a:rPr lang="en-US" dirty="0" smtClean="0"/>
              <a:t>The cost of supplies that were purchased or taken from an Applicant’s stock and used during the performance of eligible work is eligible for reimbursement.</a:t>
            </a:r>
          </a:p>
        </p:txBody>
      </p:sp>
    </p:spTree>
    <p:extLst>
      <p:ext uri="{BB962C8B-B14F-4D97-AF65-F5344CB8AC3E}">
        <p14:creationId xmlns:p14="http://schemas.microsoft.com/office/powerpoint/2010/main" val="6752220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Eligibility: Materials and Equipment</a:t>
            </a:r>
            <a:endParaRPr lang="en-US" sz="3200" u="sng" dirty="0">
              <a:solidFill>
                <a:schemeClr val="bg1"/>
              </a:solidFill>
            </a:endParaRPr>
          </a:p>
        </p:txBody>
      </p:sp>
      <p:sp>
        <p:nvSpPr>
          <p:cNvPr id="8" name="Rectangle 7"/>
          <p:cNvSpPr/>
          <p:nvPr/>
        </p:nvSpPr>
        <p:spPr>
          <a:xfrm>
            <a:off x="1143000" y="2293203"/>
            <a:ext cx="7162800" cy="923330"/>
          </a:xfrm>
          <a:prstGeom prst="rect">
            <a:avLst/>
          </a:prstGeom>
        </p:spPr>
        <p:txBody>
          <a:bodyPr wrap="square">
            <a:spAutoFit/>
          </a:bodyPr>
          <a:lstStyle/>
          <a:p>
            <a:pPr>
              <a:buFont typeface="Wingdings" pitchFamily="2" charset="2"/>
              <a:buChar char="§"/>
            </a:pPr>
            <a:r>
              <a:rPr lang="en-US" sz="1600" dirty="0" smtClean="0"/>
              <a:t> </a:t>
            </a:r>
            <a:r>
              <a:rPr lang="en-US" u="sng" dirty="0" smtClean="0"/>
              <a:t>FEMA Rates</a:t>
            </a:r>
            <a:r>
              <a:rPr lang="en-US" dirty="0" smtClean="0"/>
              <a:t>- if an Applicant does not have established local or State rates, FEMA rates will be applied to all equipment costs. FEMA rates are published and applicable nation wide. </a:t>
            </a:r>
            <a:endParaRPr lang="en-US" sz="1600" dirty="0" smtClean="0"/>
          </a:p>
        </p:txBody>
      </p:sp>
      <p:sp>
        <p:nvSpPr>
          <p:cNvPr id="9" name="Rectangle 8"/>
          <p:cNvSpPr/>
          <p:nvPr/>
        </p:nvSpPr>
        <p:spPr>
          <a:xfrm>
            <a:off x="1143000" y="3588603"/>
            <a:ext cx="7162800" cy="923330"/>
          </a:xfrm>
          <a:prstGeom prst="rect">
            <a:avLst/>
          </a:prstGeom>
        </p:spPr>
        <p:txBody>
          <a:bodyPr wrap="square">
            <a:spAutoFit/>
          </a:bodyPr>
          <a:lstStyle/>
          <a:p>
            <a:pPr>
              <a:buFont typeface="Wingdings" pitchFamily="2" charset="2"/>
              <a:buChar char="§"/>
            </a:pPr>
            <a:r>
              <a:rPr lang="en-US" sz="1600" dirty="0" smtClean="0"/>
              <a:t> </a:t>
            </a:r>
            <a:r>
              <a:rPr lang="en-US" u="sng" dirty="0" smtClean="0"/>
              <a:t>State Rates</a:t>
            </a:r>
            <a:r>
              <a:rPr lang="en-US" dirty="0" smtClean="0"/>
              <a:t>- an Applicant may claim rates that were developed using State guidelines up to $75 per hour. Rates over $75 per hour will be approved on a case-by-case basis.</a:t>
            </a:r>
          </a:p>
        </p:txBody>
      </p:sp>
      <p:sp>
        <p:nvSpPr>
          <p:cNvPr id="10" name="TextBox 9"/>
          <p:cNvSpPr txBox="1"/>
          <p:nvPr/>
        </p:nvSpPr>
        <p:spPr>
          <a:xfrm>
            <a:off x="645042" y="1371600"/>
            <a:ext cx="8077200" cy="400110"/>
          </a:xfrm>
          <a:prstGeom prst="rect">
            <a:avLst/>
          </a:prstGeom>
          <a:noFill/>
        </p:spPr>
        <p:txBody>
          <a:bodyPr wrap="square" rtlCol="0">
            <a:spAutoFit/>
          </a:bodyPr>
          <a:lstStyle/>
          <a:p>
            <a:r>
              <a:rPr lang="en-US" sz="2000" b="1" dirty="0" smtClean="0"/>
              <a:t>Equipment Rates: </a:t>
            </a:r>
            <a:r>
              <a:rPr lang="en-US" sz="2000" dirty="0" smtClean="0"/>
              <a:t>FEMA recognizes three types of equipment rates-</a:t>
            </a:r>
          </a:p>
        </p:txBody>
      </p:sp>
      <p:sp>
        <p:nvSpPr>
          <p:cNvPr id="11" name="Rectangle 10"/>
          <p:cNvSpPr/>
          <p:nvPr/>
        </p:nvSpPr>
        <p:spPr>
          <a:xfrm>
            <a:off x="1143000" y="4901147"/>
            <a:ext cx="7162800" cy="646331"/>
          </a:xfrm>
          <a:prstGeom prst="rect">
            <a:avLst/>
          </a:prstGeom>
        </p:spPr>
        <p:txBody>
          <a:bodyPr wrap="square">
            <a:spAutoFit/>
          </a:bodyPr>
          <a:lstStyle/>
          <a:p>
            <a:pPr>
              <a:buFont typeface="Wingdings" pitchFamily="2" charset="2"/>
              <a:buChar char="§"/>
            </a:pPr>
            <a:r>
              <a:rPr lang="en-US" sz="1600" dirty="0" smtClean="0"/>
              <a:t> </a:t>
            </a:r>
            <a:r>
              <a:rPr lang="en-US" u="sng" dirty="0" smtClean="0"/>
              <a:t>Local Rates</a:t>
            </a:r>
            <a:r>
              <a:rPr lang="en-US" dirty="0" smtClean="0"/>
              <a:t>- established rates developed by local governments can be used for the purpose of reimbursement.</a:t>
            </a:r>
            <a:endParaRPr lang="en-US" sz="1600" dirty="0" smtClean="0"/>
          </a:p>
        </p:txBody>
      </p:sp>
    </p:spTree>
    <p:extLst>
      <p:ext uri="{BB962C8B-B14F-4D97-AF65-F5344CB8AC3E}">
        <p14:creationId xmlns:p14="http://schemas.microsoft.com/office/powerpoint/2010/main" val="26358960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87088"/>
            <a:ext cx="9144000" cy="584775"/>
          </a:xfrm>
          <a:prstGeom prst="rect">
            <a:avLst/>
          </a:prstGeom>
          <a:noFill/>
        </p:spPr>
        <p:txBody>
          <a:bodyPr wrap="square" rtlCol="0" anchor="ctr">
            <a:spAutoFit/>
          </a:bodyPr>
          <a:lstStyle/>
          <a:p>
            <a:pPr algn="ctr"/>
            <a:r>
              <a:rPr lang="en-US" sz="3200" u="sng" dirty="0" smtClean="0">
                <a:solidFill>
                  <a:schemeClr val="bg1"/>
                </a:solidFill>
              </a:rPr>
              <a:t>Eligibility: Materials and Equipment</a:t>
            </a:r>
            <a:endParaRPr lang="en-US" sz="3200" u="sng" dirty="0">
              <a:solidFill>
                <a:schemeClr val="bg1"/>
              </a:solidFill>
            </a:endParaRPr>
          </a:p>
        </p:txBody>
      </p:sp>
      <p:sp>
        <p:nvSpPr>
          <p:cNvPr id="8" name="Rectangle 7"/>
          <p:cNvSpPr/>
          <p:nvPr/>
        </p:nvSpPr>
        <p:spPr>
          <a:xfrm>
            <a:off x="1753297" y="3634889"/>
            <a:ext cx="630332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Supplies: all tangible personal property other than equipment.</a:t>
            </a:r>
          </a:p>
        </p:txBody>
      </p:sp>
      <p:sp>
        <p:nvSpPr>
          <p:cNvPr id="9" name="Rectangle 8"/>
          <p:cNvSpPr/>
          <p:nvPr/>
        </p:nvSpPr>
        <p:spPr>
          <a:xfrm>
            <a:off x="1753297" y="4075813"/>
            <a:ext cx="7390703"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srgbClr val="FF0000"/>
                </a:solidFill>
                <a:effectLst/>
                <a:uLnTx/>
                <a:uFillTx/>
              </a:rPr>
              <a:t>Items &gt; $5,000</a:t>
            </a:r>
            <a:r>
              <a:rPr kumimoji="0" lang="en-US" sz="1800" b="0" i="0" u="none" strike="noStrike" kern="0" cap="none" spc="0" normalizeH="0" baseline="0" noProof="0" dirty="0" smtClean="0">
                <a:ln>
                  <a:noFill/>
                </a:ln>
                <a:solidFill>
                  <a:prstClr val="black"/>
                </a:solidFill>
                <a:effectLst/>
                <a:uLnTx/>
                <a:uFillTx/>
              </a:rPr>
              <a:t>: the Applicant will be required to compensate FEMA for the federal share of the costs at a current fair market value when the items are no longer needed for the disaster.</a:t>
            </a:r>
          </a:p>
        </p:txBody>
      </p:sp>
      <p:sp>
        <p:nvSpPr>
          <p:cNvPr id="10" name="Rectangle 9"/>
          <p:cNvSpPr/>
          <p:nvPr/>
        </p:nvSpPr>
        <p:spPr>
          <a:xfrm>
            <a:off x="1753297" y="5066488"/>
            <a:ext cx="640010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srgbClr val="FF0000"/>
                </a:solidFill>
                <a:effectLst/>
                <a:uLnTx/>
                <a:uFillTx/>
              </a:rPr>
              <a:t>Items &lt; $5,000</a:t>
            </a:r>
            <a:r>
              <a:rPr kumimoji="0" lang="en-US" sz="1800" b="0" i="0" u="none" strike="noStrike" kern="0" cap="none" spc="0" normalizeH="0" baseline="0" noProof="0" dirty="0" smtClean="0">
                <a:ln>
                  <a:noFill/>
                </a:ln>
                <a:solidFill>
                  <a:prstClr val="black"/>
                </a:solidFill>
                <a:effectLst/>
                <a:uLnTx/>
                <a:uFillTx/>
              </a:rPr>
              <a:t>: the Applicant may sell or dispose of the items with no compensation to FEMA.</a:t>
            </a:r>
            <a:endParaRPr kumimoji="0" lang="en-US" sz="1600" b="0" i="0" u="none" strike="noStrike" kern="0" cap="none" spc="0" normalizeH="0" baseline="0" noProof="0" dirty="0" smtClean="0">
              <a:ln>
                <a:noFill/>
              </a:ln>
              <a:solidFill>
                <a:prstClr val="black"/>
              </a:solidFill>
              <a:effectLst/>
              <a:uLnTx/>
              <a:uFillTx/>
            </a:endParaRPr>
          </a:p>
        </p:txBody>
      </p:sp>
      <p:sp>
        <p:nvSpPr>
          <p:cNvPr id="11" name="Rectangle 10"/>
          <p:cNvSpPr/>
          <p:nvPr/>
        </p:nvSpPr>
        <p:spPr>
          <a:xfrm>
            <a:off x="1146045" y="1679377"/>
            <a:ext cx="7543801"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In instances where an Applicant does not have sufficient equipment and supplies to respond to a disaster in an effective manner, it may be necessary to purchase equipment and supplies. </a:t>
            </a:r>
          </a:p>
        </p:txBody>
      </p:sp>
      <p:sp>
        <p:nvSpPr>
          <p:cNvPr id="12" name="TextBox 11"/>
          <p:cNvSpPr txBox="1"/>
          <p:nvPr/>
        </p:nvSpPr>
        <p:spPr>
          <a:xfrm>
            <a:off x="240355" y="1167223"/>
            <a:ext cx="8077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Equipment  and Supplies Purchased for Disaster Use</a:t>
            </a:r>
            <a:endParaRPr kumimoji="0" lang="en-US" sz="2000" b="0" i="0" u="none" strike="noStrike" kern="0" cap="none" spc="0" normalizeH="0" baseline="0" noProof="0" dirty="0" smtClean="0">
              <a:ln>
                <a:noFill/>
              </a:ln>
              <a:solidFill>
                <a:prstClr val="black"/>
              </a:solidFill>
              <a:effectLst/>
              <a:uLnTx/>
              <a:uFillTx/>
            </a:endParaRPr>
          </a:p>
        </p:txBody>
      </p:sp>
      <p:sp>
        <p:nvSpPr>
          <p:cNvPr id="13" name="Rectangle 12"/>
          <p:cNvSpPr/>
          <p:nvPr/>
        </p:nvSpPr>
        <p:spPr>
          <a:xfrm>
            <a:off x="1756343" y="2670496"/>
            <a:ext cx="68580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Equipment: tangible, non-expendable, personal property having a useful life of more than one year and an acquisition cost of $5,000 or more per unit.</a:t>
            </a:r>
          </a:p>
        </p:txBody>
      </p:sp>
    </p:spTree>
    <p:extLst>
      <p:ext uri="{BB962C8B-B14F-4D97-AF65-F5344CB8AC3E}">
        <p14:creationId xmlns:p14="http://schemas.microsoft.com/office/powerpoint/2010/main" val="40763331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	</a:t>
            </a:r>
            <a:r>
              <a:rPr lang="en-US" dirty="0" smtClean="0">
                <a:solidFill>
                  <a:prstClr val="white"/>
                </a:solidFill>
                <a:latin typeface="Arial" panose="020B0604020202020204" pitchFamily="34" charset="0"/>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2900" u="sng" dirty="0" smtClean="0">
                <a:solidFill>
                  <a:schemeClr val="bg1"/>
                </a:solidFill>
              </a:rPr>
              <a:t>Eligibility: Project Supervision and Management Costs</a:t>
            </a:r>
            <a:endParaRPr lang="en-US" sz="2900" u="sng" dirty="0">
              <a:solidFill>
                <a:schemeClr val="bg1"/>
              </a:solidFill>
            </a:endParaRPr>
          </a:p>
        </p:txBody>
      </p:sp>
      <p:sp>
        <p:nvSpPr>
          <p:cNvPr id="8" name="TextBox 7"/>
          <p:cNvSpPr txBox="1"/>
          <p:nvPr/>
        </p:nvSpPr>
        <p:spPr>
          <a:xfrm>
            <a:off x="457200" y="1307068"/>
            <a:ext cx="8077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Project Supervision and Management Costs</a:t>
            </a:r>
          </a:p>
        </p:txBody>
      </p:sp>
      <p:sp>
        <p:nvSpPr>
          <p:cNvPr id="9" name="Rectangle 8"/>
          <p:cNvSpPr/>
          <p:nvPr/>
        </p:nvSpPr>
        <p:spPr>
          <a:xfrm>
            <a:off x="1611087" y="2971800"/>
            <a:ext cx="837111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Supervision and Management by Force Account</a:t>
            </a:r>
          </a:p>
        </p:txBody>
      </p:sp>
      <p:sp>
        <p:nvSpPr>
          <p:cNvPr id="10" name="Rectangle 9"/>
          <p:cNvSpPr/>
          <p:nvPr/>
        </p:nvSpPr>
        <p:spPr>
          <a:xfrm>
            <a:off x="533400" y="1929825"/>
            <a:ext cx="81534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Eligible supervisory and management costs need to be identified and claimed separately. FEMA recognizes the following items as eligible management costs: </a:t>
            </a:r>
          </a:p>
        </p:txBody>
      </p:sp>
      <p:sp>
        <p:nvSpPr>
          <p:cNvPr id="11" name="Rectangle 10"/>
          <p:cNvSpPr/>
          <p:nvPr/>
        </p:nvSpPr>
        <p:spPr>
          <a:xfrm>
            <a:off x="1611087" y="3733800"/>
            <a:ext cx="8371113"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Project Management Activities</a:t>
            </a:r>
          </a:p>
        </p:txBody>
      </p:sp>
      <p:sp>
        <p:nvSpPr>
          <p:cNvPr id="12" name="Rectangle 11"/>
          <p:cNvSpPr/>
          <p:nvPr/>
        </p:nvSpPr>
        <p:spPr>
          <a:xfrm>
            <a:off x="1611087" y="4492823"/>
            <a:ext cx="8371113"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Master Service Agreements</a:t>
            </a:r>
          </a:p>
        </p:txBody>
      </p:sp>
      <p:sp>
        <p:nvSpPr>
          <p:cNvPr id="13" name="Rectangle 12"/>
          <p:cNvSpPr/>
          <p:nvPr/>
        </p:nvSpPr>
        <p:spPr>
          <a:xfrm>
            <a:off x="1611087" y="5193268"/>
            <a:ext cx="8371113"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Administrative Allowances</a:t>
            </a:r>
          </a:p>
        </p:txBody>
      </p:sp>
    </p:spTree>
    <p:extLst>
      <p:ext uri="{BB962C8B-B14F-4D97-AF65-F5344CB8AC3E}">
        <p14:creationId xmlns:p14="http://schemas.microsoft.com/office/powerpoint/2010/main" val="31988619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THE FLORIDA DIVISION OF EMERGENCY MANAGEMENT</a:t>
            </a:r>
            <a:endParaRPr kumimoji="0" lang="en-US"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900" i="0" u="sng" strike="noStrike" kern="0" cap="none" spc="0" normalizeH="0" baseline="0" noProof="0" dirty="0" smtClean="0">
                <a:ln>
                  <a:noFill/>
                </a:ln>
                <a:solidFill>
                  <a:schemeClr val="bg1"/>
                </a:solidFill>
                <a:effectLst/>
                <a:uLnTx/>
                <a:uFillTx/>
              </a:rPr>
              <a:t>Eligibility: Project Supervision and Management Costs</a:t>
            </a:r>
          </a:p>
        </p:txBody>
      </p:sp>
      <p:sp>
        <p:nvSpPr>
          <p:cNvPr id="8" name="TextBox 7"/>
          <p:cNvSpPr txBox="1"/>
          <p:nvPr/>
        </p:nvSpPr>
        <p:spPr>
          <a:xfrm>
            <a:off x="609600" y="1383268"/>
            <a:ext cx="8077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Supervision and Management by Force Account</a:t>
            </a:r>
          </a:p>
        </p:txBody>
      </p:sp>
      <p:sp>
        <p:nvSpPr>
          <p:cNvPr id="9" name="Rectangle 8"/>
          <p:cNvSpPr/>
          <p:nvPr/>
        </p:nvSpPr>
        <p:spPr>
          <a:xfrm>
            <a:off x="1141576" y="2140803"/>
            <a:ext cx="71628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Expenses for administration, management activities</a:t>
            </a:r>
            <a:r>
              <a:rPr kumimoji="0" lang="en-US" sz="1800" b="0" i="0" u="none" strike="noStrike" kern="0" cap="none" spc="0" normalizeH="0" noProof="0" dirty="0" smtClean="0">
                <a:ln>
                  <a:noFill/>
                </a:ln>
                <a:solidFill>
                  <a:prstClr val="black"/>
                </a:solidFill>
                <a:effectLst/>
                <a:uLnTx/>
                <a:uFillTx/>
              </a:rPr>
              <a:t> and</a:t>
            </a:r>
            <a:r>
              <a:rPr kumimoji="0" lang="en-US" sz="1800" b="0" i="0" u="none" strike="noStrike" kern="0" cap="none" spc="0" normalizeH="0" baseline="0" noProof="0" dirty="0" smtClean="0">
                <a:ln>
                  <a:noFill/>
                </a:ln>
                <a:solidFill>
                  <a:prstClr val="black"/>
                </a:solidFill>
                <a:effectLst/>
                <a:uLnTx/>
                <a:uFillTx/>
              </a:rPr>
              <a:t> costs associated with second level supervisors must be attributable to a specific project to be eligible for reimbursement. </a:t>
            </a:r>
          </a:p>
        </p:txBody>
      </p:sp>
      <p:sp>
        <p:nvSpPr>
          <p:cNvPr id="10" name="Rectangle 9"/>
          <p:cNvSpPr/>
          <p:nvPr/>
        </p:nvSpPr>
        <p:spPr>
          <a:xfrm>
            <a:off x="1143000" y="3512403"/>
            <a:ext cx="71628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Regular time salaries of permanent personnel who supervise or manage emergency work are not eligible. Only overtime costs for emergency work are eligible for reimbursement.</a:t>
            </a:r>
          </a:p>
        </p:txBody>
      </p:sp>
      <p:sp>
        <p:nvSpPr>
          <p:cNvPr id="11" name="Rectangle 10"/>
          <p:cNvSpPr/>
          <p:nvPr/>
        </p:nvSpPr>
        <p:spPr>
          <a:xfrm>
            <a:off x="1143000" y="4901625"/>
            <a:ext cx="71628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Costs associated with first line supervisors of permanent work are eligible for reimbursement.</a:t>
            </a:r>
            <a:endParaRPr kumimoji="0" lang="en-US" sz="16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08419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lstStyle/>
          <a:p>
            <a:endParaRPr lang="en-US" dirty="0"/>
          </a:p>
        </p:txBody>
      </p:sp>
      <p:sp>
        <p:nvSpPr>
          <p:cNvPr id="4" name="Rectangle 3"/>
          <p:cNvSpPr/>
          <p:nvPr/>
        </p:nvSpPr>
        <p:spPr>
          <a:xfrm>
            <a:off x="0" y="1"/>
            <a:ext cx="9144000" cy="7532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smtClean="0">
                <a:ln>
                  <a:noFill/>
                </a:ln>
                <a:solidFill>
                  <a:prstClr val="white"/>
                </a:solidFill>
                <a:effectLst/>
                <a:uLnTx/>
                <a:uFillTx/>
                <a:latin typeface="Calibri" panose="020F0502020204030204"/>
                <a:ea typeface="+mn-ea"/>
                <a:cs typeface="+mn-cs"/>
              </a:rPr>
              <a:t>Post-Declaration Events</a:t>
            </a:r>
            <a:endParaRPr kumimoji="0" lang="en-US" sz="32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1066"/>
            <a:ext cx="1367893" cy="1371600"/>
          </a:xfrm>
          <a:prstGeom prst="rect">
            <a:avLst/>
          </a:prstGeom>
        </p:spPr>
      </p:pic>
      <p:pic>
        <p:nvPicPr>
          <p:cNvPr id="8" name="Picture 7"/>
          <p:cNvPicPr>
            <a:picLocks noChangeAspect="1"/>
          </p:cNvPicPr>
          <p:nvPr/>
        </p:nvPicPr>
        <p:blipFill>
          <a:blip r:embed="rId4"/>
          <a:stretch>
            <a:fillRect/>
          </a:stretch>
        </p:blipFill>
        <p:spPr>
          <a:xfrm>
            <a:off x="2277540" y="868681"/>
            <a:ext cx="4100822" cy="5188080"/>
          </a:xfrm>
          <a:prstGeom prst="rect">
            <a:avLst/>
          </a:prstGeom>
        </p:spPr>
      </p:pic>
    </p:spTree>
    <p:extLst>
      <p:ext uri="{BB962C8B-B14F-4D97-AF65-F5344CB8AC3E}">
        <p14:creationId xmlns:p14="http://schemas.microsoft.com/office/powerpoint/2010/main" val="5896368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3995"/>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	</a:t>
            </a:r>
            <a:r>
              <a:rPr lang="en-US" dirty="0" smtClean="0">
                <a:solidFill>
                  <a:prstClr val="white"/>
                </a:solidFill>
                <a:latin typeface="Arial" panose="020B0604020202020204" pitchFamily="34" charset="0"/>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2900" u="sng" dirty="0" smtClean="0">
                <a:solidFill>
                  <a:schemeClr val="bg1"/>
                </a:solidFill>
              </a:rPr>
              <a:t>Eligibility: Project Supervision and Management Costs</a:t>
            </a:r>
            <a:endParaRPr lang="en-US" sz="2900" u="sng" dirty="0">
              <a:solidFill>
                <a:schemeClr val="bg1"/>
              </a:solidFill>
            </a:endParaRPr>
          </a:p>
        </p:txBody>
      </p:sp>
      <p:sp>
        <p:nvSpPr>
          <p:cNvPr id="8" name="TextBox 7"/>
          <p:cNvSpPr txBox="1"/>
          <p:nvPr/>
        </p:nvSpPr>
        <p:spPr>
          <a:xfrm>
            <a:off x="304800" y="1307068"/>
            <a:ext cx="8077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Project Management Activities</a:t>
            </a:r>
          </a:p>
        </p:txBody>
      </p:sp>
      <p:sp>
        <p:nvSpPr>
          <p:cNvPr id="9" name="Rectangle 8"/>
          <p:cNvSpPr/>
          <p:nvPr/>
        </p:nvSpPr>
        <p:spPr>
          <a:xfrm>
            <a:off x="381000" y="1752600"/>
            <a:ext cx="83820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Project management is oversight of an eligible project from the design phase to the completion of work. These activities must coincide with activities that would be performed in the absence of Federal funding.</a:t>
            </a:r>
          </a:p>
        </p:txBody>
      </p:sp>
      <p:sp>
        <p:nvSpPr>
          <p:cNvPr id="10" name="Rectangle 9"/>
          <p:cNvSpPr/>
          <p:nvPr/>
        </p:nvSpPr>
        <p:spPr>
          <a:xfrm>
            <a:off x="1628503" y="2712475"/>
            <a:ext cx="6303329"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direct management of projects in the concept and design phases that are being designed by in-house or contracted personnel</a:t>
            </a:r>
          </a:p>
        </p:txBody>
      </p:sp>
      <p:sp>
        <p:nvSpPr>
          <p:cNvPr id="11" name="Rectangle 10"/>
          <p:cNvSpPr/>
          <p:nvPr/>
        </p:nvSpPr>
        <p:spPr>
          <a:xfrm>
            <a:off x="1628503" y="3646724"/>
            <a:ext cx="7439297"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procurement activities for architectural/engineering services and performance of work</a:t>
            </a:r>
          </a:p>
        </p:txBody>
      </p:sp>
      <p:sp>
        <p:nvSpPr>
          <p:cNvPr id="12" name="Rectangle 11"/>
          <p:cNvSpPr/>
          <p:nvPr/>
        </p:nvSpPr>
        <p:spPr>
          <a:xfrm>
            <a:off x="1628503" y="4423343"/>
            <a:ext cx="7363097"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review and approval of the project design regardless of who performs the design work</a:t>
            </a:r>
          </a:p>
        </p:txBody>
      </p:sp>
      <p:sp>
        <p:nvSpPr>
          <p:cNvPr id="13" name="Rectangle 12"/>
          <p:cNvSpPr/>
          <p:nvPr/>
        </p:nvSpPr>
        <p:spPr>
          <a:xfrm>
            <a:off x="1628504" y="5213866"/>
            <a:ext cx="711322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management of construction work by contractors</a:t>
            </a:r>
          </a:p>
        </p:txBody>
      </p:sp>
    </p:spTree>
    <p:extLst>
      <p:ext uri="{BB962C8B-B14F-4D97-AF65-F5344CB8AC3E}">
        <p14:creationId xmlns:p14="http://schemas.microsoft.com/office/powerpoint/2010/main" val="29231115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900" i="0" u="sng" strike="noStrike" kern="0" cap="none" spc="0" normalizeH="0" baseline="0" noProof="0" dirty="0" smtClean="0">
                <a:ln>
                  <a:noFill/>
                </a:ln>
                <a:solidFill>
                  <a:schemeClr val="bg1"/>
                </a:solidFill>
                <a:effectLst/>
                <a:uLnTx/>
                <a:uFillTx/>
              </a:rPr>
              <a:t>Eligibility: Project Supervision and Management Costs</a:t>
            </a:r>
          </a:p>
        </p:txBody>
      </p:sp>
      <p:sp>
        <p:nvSpPr>
          <p:cNvPr id="8" name="Rectangle 7"/>
          <p:cNvSpPr/>
          <p:nvPr/>
        </p:nvSpPr>
        <p:spPr>
          <a:xfrm>
            <a:off x="2063931" y="3620869"/>
            <a:ext cx="743058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identifying damage</a:t>
            </a:r>
          </a:p>
        </p:txBody>
      </p:sp>
      <p:sp>
        <p:nvSpPr>
          <p:cNvPr id="9" name="Rectangle 8"/>
          <p:cNvSpPr/>
          <p:nvPr/>
        </p:nvSpPr>
        <p:spPr>
          <a:xfrm>
            <a:off x="2063931" y="4154269"/>
            <a:ext cx="738486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attending the Applicants’ Briefing</a:t>
            </a:r>
          </a:p>
        </p:txBody>
      </p:sp>
      <p:sp>
        <p:nvSpPr>
          <p:cNvPr id="10" name="Rectangle 9"/>
          <p:cNvSpPr/>
          <p:nvPr/>
        </p:nvSpPr>
        <p:spPr>
          <a:xfrm>
            <a:off x="2063931" y="4687669"/>
            <a:ext cx="738486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establishing files, and providing copies of documentation</a:t>
            </a:r>
          </a:p>
        </p:txBody>
      </p:sp>
      <p:sp>
        <p:nvSpPr>
          <p:cNvPr id="11" name="Rectangle 10"/>
          <p:cNvSpPr/>
          <p:nvPr/>
        </p:nvSpPr>
        <p:spPr>
          <a:xfrm>
            <a:off x="2063931" y="5175050"/>
            <a:ext cx="635825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working with the State during project monitoring, final inspection, and audits</a:t>
            </a:r>
          </a:p>
        </p:txBody>
      </p:sp>
      <p:sp>
        <p:nvSpPr>
          <p:cNvPr id="12" name="TextBox 11"/>
          <p:cNvSpPr txBox="1"/>
          <p:nvPr/>
        </p:nvSpPr>
        <p:spPr>
          <a:xfrm>
            <a:off x="533400" y="1296888"/>
            <a:ext cx="8077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Administrative Allowances</a:t>
            </a:r>
          </a:p>
        </p:txBody>
      </p:sp>
      <p:sp>
        <p:nvSpPr>
          <p:cNvPr id="13" name="Rectangle 12"/>
          <p:cNvSpPr/>
          <p:nvPr/>
        </p:nvSpPr>
        <p:spPr>
          <a:xfrm>
            <a:off x="1141576" y="1828800"/>
            <a:ext cx="71628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Applicants are allowed to claim reasonable administrative costs associated with administering their PA Program grants.</a:t>
            </a:r>
          </a:p>
        </p:txBody>
      </p:sp>
      <p:sp>
        <p:nvSpPr>
          <p:cNvPr id="14" name="Rectangle 13"/>
          <p:cNvSpPr/>
          <p:nvPr/>
        </p:nvSpPr>
        <p:spPr>
          <a:xfrm>
            <a:off x="1143000" y="2743200"/>
            <a:ext cx="71628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Administrative allowance covers both direct and indirect costs incurred in requesting, obtaining, and administering PA grants:</a:t>
            </a:r>
          </a:p>
        </p:txBody>
      </p:sp>
    </p:spTree>
    <p:extLst>
      <p:ext uri="{BB962C8B-B14F-4D97-AF65-F5344CB8AC3E}">
        <p14:creationId xmlns:p14="http://schemas.microsoft.com/office/powerpoint/2010/main" val="37913040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110171"/>
            <a:ext cx="9144000" cy="538609"/>
          </a:xfrm>
          <a:prstGeom prst="rect">
            <a:avLst/>
          </a:prstGeom>
          <a:noFill/>
        </p:spPr>
        <p:txBody>
          <a:bodyPr wrap="square" rtlCol="0" anchor="ctr">
            <a:spAutoFit/>
          </a:bodyPr>
          <a:lstStyle/>
          <a:p>
            <a:pPr algn="ctr"/>
            <a:r>
              <a:rPr lang="en-US" sz="2900" u="sng" dirty="0" smtClean="0">
                <a:solidFill>
                  <a:schemeClr val="bg1"/>
                </a:solidFill>
              </a:rPr>
              <a:t>Eligibility: Project Supervision and Management Costs</a:t>
            </a:r>
            <a:endParaRPr lang="en-US" sz="2900" u="sng" dirty="0">
              <a:solidFill>
                <a:schemeClr val="bg1"/>
              </a:solidFill>
            </a:endParaRPr>
          </a:p>
        </p:txBody>
      </p:sp>
      <p:sp>
        <p:nvSpPr>
          <p:cNvPr id="8" name="TextBox 7"/>
          <p:cNvSpPr txBox="1"/>
          <p:nvPr/>
        </p:nvSpPr>
        <p:spPr>
          <a:xfrm>
            <a:off x="271141" y="1221697"/>
            <a:ext cx="8339459" cy="400110"/>
          </a:xfrm>
          <a:prstGeom prst="rect">
            <a:avLst/>
          </a:prstGeom>
          <a:noFill/>
        </p:spPr>
        <p:txBody>
          <a:bodyPr wrap="square" rtlCol="0">
            <a:spAutoFit/>
          </a:bodyPr>
          <a:lstStyle/>
          <a:p>
            <a:r>
              <a:rPr lang="en-US" sz="2000" b="1" dirty="0" smtClean="0"/>
              <a:t>Administrative Allowances (Post 2007 Events)</a:t>
            </a:r>
          </a:p>
        </p:txBody>
      </p:sp>
      <p:sp>
        <p:nvSpPr>
          <p:cNvPr id="9" name="Rectangle 8"/>
          <p:cNvSpPr/>
          <p:nvPr/>
        </p:nvSpPr>
        <p:spPr>
          <a:xfrm>
            <a:off x="1126170" y="1648090"/>
            <a:ext cx="7162800" cy="646331"/>
          </a:xfrm>
          <a:prstGeom prst="rect">
            <a:avLst/>
          </a:prstGeom>
        </p:spPr>
        <p:txBody>
          <a:bodyPr wrap="square">
            <a:spAutoFit/>
          </a:bodyPr>
          <a:lstStyle/>
          <a:p>
            <a:pPr>
              <a:buFont typeface="Wingdings" pitchFamily="2" charset="2"/>
              <a:buChar char="§"/>
            </a:pPr>
            <a:r>
              <a:rPr lang="en-US" sz="1600" dirty="0" smtClean="0"/>
              <a:t> </a:t>
            </a:r>
            <a:r>
              <a:rPr lang="en-US" u="sng" dirty="0" smtClean="0"/>
              <a:t>Direct Administrative Costs (DAC)</a:t>
            </a:r>
            <a:r>
              <a:rPr lang="en-US" dirty="0" smtClean="0"/>
              <a:t>: costs incurred by the </a:t>
            </a:r>
            <a:r>
              <a:rPr lang="en-US" dirty="0"/>
              <a:t>S</a:t>
            </a:r>
            <a:r>
              <a:rPr lang="en-US" dirty="0" smtClean="0"/>
              <a:t>ubrecipient that can be identified separately and assigned to a specific project.</a:t>
            </a:r>
          </a:p>
        </p:txBody>
      </p:sp>
      <p:sp>
        <p:nvSpPr>
          <p:cNvPr id="10" name="Rectangle 9"/>
          <p:cNvSpPr/>
          <p:nvPr/>
        </p:nvSpPr>
        <p:spPr>
          <a:xfrm>
            <a:off x="271141" y="4233404"/>
            <a:ext cx="7348859" cy="1754326"/>
          </a:xfrm>
          <a:prstGeom prst="rect">
            <a:avLst/>
          </a:prstGeom>
        </p:spPr>
        <p:txBody>
          <a:bodyPr wrap="square">
            <a:spAutoFit/>
          </a:bodyPr>
          <a:lstStyle/>
          <a:p>
            <a:r>
              <a:rPr lang="en-US" b="1" i="1" dirty="0" smtClean="0">
                <a:solidFill>
                  <a:srgbClr val="C00000"/>
                </a:solidFill>
              </a:rPr>
              <a:t>“The Subrecipient is requesting direct administrative costs that are directly chargeable to this specific project. Associated eligible work is related to administration of this PA project only and in accordance with 44 CFR 13.22. These costs are treated consistently and uniformly as direct costs in all Federal awards and other Subrecipient activities, and are not included in any approved indirect cost rates.” – FEMA Project Worksheet</a:t>
            </a:r>
          </a:p>
        </p:txBody>
      </p:sp>
      <p:sp>
        <p:nvSpPr>
          <p:cNvPr id="11" name="Rectangle 10"/>
          <p:cNvSpPr/>
          <p:nvPr/>
        </p:nvSpPr>
        <p:spPr>
          <a:xfrm>
            <a:off x="1895061" y="2391316"/>
            <a:ext cx="6781800" cy="646331"/>
          </a:xfrm>
          <a:prstGeom prst="rect">
            <a:avLst/>
          </a:prstGeom>
        </p:spPr>
        <p:txBody>
          <a:bodyPr wrap="square">
            <a:spAutoFit/>
          </a:bodyPr>
          <a:lstStyle/>
          <a:p>
            <a:pPr>
              <a:buFont typeface="Wingdings" pitchFamily="2" charset="2"/>
              <a:buChar char="§"/>
            </a:pPr>
            <a:r>
              <a:rPr lang="en-US" sz="1600" dirty="0" smtClean="0"/>
              <a:t> </a:t>
            </a:r>
            <a:r>
              <a:rPr lang="en-US" dirty="0" smtClean="0"/>
              <a:t>If a project is completed when written, the actual direct administrative costs will be included in the PW.</a:t>
            </a:r>
          </a:p>
        </p:txBody>
      </p:sp>
      <p:sp>
        <p:nvSpPr>
          <p:cNvPr id="12" name="Rectangle 11"/>
          <p:cNvSpPr/>
          <p:nvPr/>
        </p:nvSpPr>
        <p:spPr>
          <a:xfrm>
            <a:off x="1895061" y="3230441"/>
            <a:ext cx="6595796" cy="923330"/>
          </a:xfrm>
          <a:prstGeom prst="rect">
            <a:avLst/>
          </a:prstGeom>
        </p:spPr>
        <p:txBody>
          <a:bodyPr wrap="square">
            <a:spAutoFit/>
          </a:bodyPr>
          <a:lstStyle/>
          <a:p>
            <a:pPr>
              <a:buFont typeface="Wingdings" pitchFamily="2" charset="2"/>
              <a:buChar char="§"/>
            </a:pPr>
            <a:r>
              <a:rPr lang="en-US" sz="1600" dirty="0" smtClean="0"/>
              <a:t> </a:t>
            </a:r>
            <a:r>
              <a:rPr lang="en-US" dirty="0" smtClean="0"/>
              <a:t>If a project is not complete at the time the PW is written, an estimate will be included in the PW. Estimates can not be based upon a percentage of project costs.</a:t>
            </a:r>
          </a:p>
        </p:txBody>
      </p:sp>
    </p:spTree>
    <p:extLst>
      <p:ext uri="{BB962C8B-B14F-4D97-AF65-F5344CB8AC3E}">
        <p14:creationId xmlns:p14="http://schemas.microsoft.com/office/powerpoint/2010/main" val="26409380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8" name="TextBox 7"/>
          <p:cNvSpPr txBox="1"/>
          <p:nvPr/>
        </p:nvSpPr>
        <p:spPr>
          <a:xfrm>
            <a:off x="0" y="102477"/>
            <a:ext cx="9144000" cy="553998"/>
          </a:xfrm>
          <a:prstGeom prst="rect">
            <a:avLst/>
          </a:prstGeom>
          <a:noFill/>
        </p:spPr>
        <p:txBody>
          <a:bodyPr wrap="square" rtlCol="0" anchor="ctr">
            <a:spAutoFit/>
          </a:bodyPr>
          <a:lstStyle/>
          <a:p>
            <a:pPr algn="ctr"/>
            <a:r>
              <a:rPr lang="en-US" sz="3000" u="sng" dirty="0" smtClean="0">
                <a:solidFill>
                  <a:schemeClr val="bg1"/>
                </a:solidFill>
              </a:rPr>
              <a:t>Eligibility: Mutual Aid Agreements and Contracts</a:t>
            </a:r>
            <a:endParaRPr lang="en-US" sz="3000" u="sng" dirty="0">
              <a:solidFill>
                <a:schemeClr val="bg1"/>
              </a:solidFill>
            </a:endParaRPr>
          </a:p>
        </p:txBody>
      </p:sp>
      <p:sp>
        <p:nvSpPr>
          <p:cNvPr id="9" name="TextBox 8"/>
          <p:cNvSpPr txBox="1"/>
          <p:nvPr/>
        </p:nvSpPr>
        <p:spPr>
          <a:xfrm>
            <a:off x="1295400" y="1066800"/>
            <a:ext cx="8077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Mutual Aid Agreements</a:t>
            </a:r>
            <a:endParaRPr kumimoji="0" lang="en-US" sz="2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1576251" y="2587260"/>
            <a:ext cx="75677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reimbursement to the providing entity is not contingent on the receipt of Federal funding;</a:t>
            </a:r>
          </a:p>
        </p:txBody>
      </p:sp>
      <p:sp>
        <p:nvSpPr>
          <p:cNvPr id="11" name="Rectangle 10"/>
          <p:cNvSpPr/>
          <p:nvPr/>
        </p:nvSpPr>
        <p:spPr>
          <a:xfrm>
            <a:off x="1295400" y="1752600"/>
            <a:ext cx="78486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FEMA will reimburse mutual aid costs for eligible emergency work, when requested by the Applicant (the receiving entity) if:</a:t>
            </a:r>
          </a:p>
        </p:txBody>
      </p:sp>
      <p:sp>
        <p:nvSpPr>
          <p:cNvPr id="12" name="Rectangle 11"/>
          <p:cNvSpPr/>
          <p:nvPr/>
        </p:nvSpPr>
        <p:spPr>
          <a:xfrm>
            <a:off x="1576251" y="3328138"/>
            <a:ext cx="672954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the assistance is for the performance of eligible work;</a:t>
            </a:r>
          </a:p>
        </p:txBody>
      </p:sp>
      <p:sp>
        <p:nvSpPr>
          <p:cNvPr id="13" name="Rectangle 12"/>
          <p:cNvSpPr/>
          <p:nvPr/>
        </p:nvSpPr>
        <p:spPr>
          <a:xfrm>
            <a:off x="1576251" y="3885267"/>
            <a:ext cx="670827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the claimed costs are reasonable;</a:t>
            </a:r>
          </a:p>
        </p:txBody>
      </p:sp>
      <p:sp>
        <p:nvSpPr>
          <p:cNvPr id="14" name="Rectangle 13"/>
          <p:cNvSpPr/>
          <p:nvPr/>
        </p:nvSpPr>
        <p:spPr>
          <a:xfrm>
            <a:off x="1576251" y="4369713"/>
            <a:ext cx="72629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prstClr val="black"/>
                </a:solidFill>
                <a:effectLst/>
                <a:uLnTx/>
                <a:uFillTx/>
              </a:rPr>
              <a:t> the work accomplished, the billing for assistance, and the payment for the assistance can be documented; and</a:t>
            </a:r>
            <a:endParaRPr kumimoji="0" lang="en-US" sz="1600" b="0" i="0" u="none" strike="noStrike" kern="0" cap="none" spc="0" normalizeH="0" baseline="0" noProof="0" dirty="0" smtClean="0">
              <a:ln>
                <a:noFill/>
              </a:ln>
              <a:solidFill>
                <a:prstClr val="black"/>
              </a:solidFill>
              <a:effectLst/>
              <a:uLnTx/>
              <a:uFillTx/>
            </a:endParaRPr>
          </a:p>
        </p:txBody>
      </p:sp>
      <p:sp>
        <p:nvSpPr>
          <p:cNvPr id="15" name="Rectangle 14"/>
          <p:cNvSpPr/>
          <p:nvPr/>
        </p:nvSpPr>
        <p:spPr>
          <a:xfrm>
            <a:off x="1576251" y="5237134"/>
            <a:ext cx="647046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the claimed costs are in accordance with FEMA’s mutual aid policy.</a:t>
            </a:r>
          </a:p>
        </p:txBody>
      </p:sp>
    </p:spTree>
    <p:extLst>
      <p:ext uri="{BB962C8B-B14F-4D97-AF65-F5344CB8AC3E}">
        <p14:creationId xmlns:p14="http://schemas.microsoft.com/office/powerpoint/2010/main" val="5685090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102477"/>
            <a:ext cx="9144000" cy="553998"/>
          </a:xfrm>
          <a:prstGeom prst="rect">
            <a:avLst/>
          </a:prstGeom>
          <a:noFill/>
        </p:spPr>
        <p:txBody>
          <a:bodyPr wrap="square" rtlCol="0" anchor="ctr">
            <a:spAutoFit/>
          </a:bodyPr>
          <a:lstStyle/>
          <a:p>
            <a:pPr algn="ctr"/>
            <a:r>
              <a:rPr lang="en-US" sz="3000" u="sng" dirty="0" smtClean="0">
                <a:solidFill>
                  <a:schemeClr val="bg1"/>
                </a:solidFill>
              </a:rPr>
              <a:t>Eligibility: Mutual Aid Agreements and Contracts</a:t>
            </a:r>
            <a:endParaRPr lang="en-US" sz="3000" u="sng" dirty="0">
              <a:solidFill>
                <a:schemeClr val="bg1"/>
              </a:solidFill>
            </a:endParaRPr>
          </a:p>
        </p:txBody>
      </p:sp>
      <p:sp>
        <p:nvSpPr>
          <p:cNvPr id="8" name="Rectangle 7"/>
          <p:cNvSpPr/>
          <p:nvPr/>
        </p:nvSpPr>
        <p:spPr>
          <a:xfrm>
            <a:off x="1141576" y="1748760"/>
            <a:ext cx="7697624"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If a pre-event agreement provides for reimbursement after an initial period of unpaid assistance, FEMA will pay the eligible costs of assistance after the initial unpaid period.</a:t>
            </a:r>
          </a:p>
        </p:txBody>
      </p:sp>
      <p:sp>
        <p:nvSpPr>
          <p:cNvPr id="9" name="TextBox 8"/>
          <p:cNvSpPr txBox="1"/>
          <p:nvPr/>
        </p:nvSpPr>
        <p:spPr>
          <a:xfrm>
            <a:off x="381000" y="1307068"/>
            <a:ext cx="8077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Mutual Aid Agreements Continued…</a:t>
            </a:r>
            <a:endParaRPr kumimoji="0" lang="en-US" sz="2000" b="0" i="0" u="none" strike="noStrike" kern="0" cap="none" spc="0" normalizeH="0" baseline="0" noProof="0" dirty="0" smtClean="0">
              <a:ln>
                <a:noFill/>
              </a:ln>
              <a:solidFill>
                <a:prstClr val="black"/>
              </a:solidFill>
              <a:effectLst/>
              <a:uLnTx/>
              <a:uFillTx/>
            </a:endParaRPr>
          </a:p>
        </p:txBody>
      </p:sp>
      <p:sp>
        <p:nvSpPr>
          <p:cNvPr id="10" name="Rectangle 9"/>
          <p:cNvSpPr/>
          <p:nvPr/>
        </p:nvSpPr>
        <p:spPr>
          <a:xfrm>
            <a:off x="1141576" y="2713672"/>
            <a:ext cx="7697624"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When a pre-event mutual aid agreement provides for reimbursement and there is a consistent record of reimbursement without Federal funds, FEMA reimbursement will follow the provisions set forth in the agreement.</a:t>
            </a:r>
          </a:p>
        </p:txBody>
      </p:sp>
      <p:sp>
        <p:nvSpPr>
          <p:cNvPr id="11" name="TextBox 10"/>
          <p:cNvSpPr txBox="1"/>
          <p:nvPr/>
        </p:nvSpPr>
        <p:spPr>
          <a:xfrm>
            <a:off x="381000" y="3833793"/>
            <a:ext cx="8077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EMAC Agreements</a:t>
            </a:r>
            <a:endParaRPr kumimoji="0" lang="en-US" sz="2000" b="0" i="0" u="none" strike="noStrike" kern="0" cap="none" spc="0" normalizeH="0" baseline="0" noProof="0" dirty="0" smtClean="0">
              <a:ln>
                <a:noFill/>
              </a:ln>
              <a:solidFill>
                <a:prstClr val="black"/>
              </a:solidFill>
              <a:effectLst/>
              <a:uLnTx/>
              <a:uFillTx/>
            </a:endParaRPr>
          </a:p>
        </p:txBody>
      </p:sp>
      <p:sp>
        <p:nvSpPr>
          <p:cNvPr id="12" name="Rectangle 11"/>
          <p:cNvSpPr/>
          <p:nvPr/>
        </p:nvSpPr>
        <p:spPr>
          <a:xfrm>
            <a:off x="1115336" y="4430694"/>
            <a:ext cx="74676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Under EMAC agreements, there are two types of work that may be eligible: grant management and emergency work. All reimbursement must be requested by the receiving entity.</a:t>
            </a:r>
          </a:p>
        </p:txBody>
      </p:sp>
    </p:spTree>
    <p:extLst>
      <p:ext uri="{BB962C8B-B14F-4D97-AF65-F5344CB8AC3E}">
        <p14:creationId xmlns:p14="http://schemas.microsoft.com/office/powerpoint/2010/main" val="36188503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718" y="6216027"/>
            <a:ext cx="6858000" cy="562338"/>
          </a:xfrm>
        </p:spPr>
        <p:txBody>
          <a:bodyPr>
            <a:normAutofit lnSpcReduction="10000"/>
          </a:bodyPr>
          <a:lstStyle/>
          <a:p>
            <a:endParaRPr lang="en-US" dirty="0"/>
          </a:p>
        </p:txBody>
      </p:sp>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THE FLORIDA DIVISION OF EMERGENCY MANAGEMENT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
        <p:nvSpPr>
          <p:cNvPr id="6" name="TextBox 5"/>
          <p:cNvSpPr txBox="1"/>
          <p:nvPr/>
        </p:nvSpPr>
        <p:spPr>
          <a:xfrm>
            <a:off x="0" y="0"/>
            <a:ext cx="9144000" cy="758952"/>
          </a:xfrm>
          <a:prstGeom prst="rect">
            <a:avLst/>
          </a:prstGeom>
          <a:noFill/>
        </p:spPr>
        <p:txBody>
          <a:bodyPr wrap="square" rtlCol="0" anchor="ctr">
            <a:spAutoFit/>
          </a:bodyPr>
          <a:lstStyle/>
          <a:p>
            <a:pPr algn="ctr"/>
            <a:r>
              <a:rPr lang="en-US" sz="3000" u="sng" dirty="0" smtClean="0">
                <a:solidFill>
                  <a:schemeClr val="bg1"/>
                </a:solidFill>
              </a:rPr>
              <a:t>Eligibility: Engineering and Design Services</a:t>
            </a:r>
            <a:endParaRPr lang="en-US" sz="3000" u="sng" dirty="0">
              <a:solidFill>
                <a:schemeClr val="bg1"/>
              </a:solidFill>
            </a:endParaRPr>
          </a:p>
        </p:txBody>
      </p:sp>
      <p:sp>
        <p:nvSpPr>
          <p:cNvPr id="8" name="TextBox 7"/>
          <p:cNvSpPr txBox="1"/>
          <p:nvPr/>
        </p:nvSpPr>
        <p:spPr>
          <a:xfrm>
            <a:off x="381000" y="1066800"/>
            <a:ext cx="8077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Engineering and Design Services</a:t>
            </a:r>
          </a:p>
        </p:txBody>
      </p:sp>
      <p:sp>
        <p:nvSpPr>
          <p:cNvPr id="9" name="Rectangle 8"/>
          <p:cNvSpPr/>
          <p:nvPr/>
        </p:nvSpPr>
        <p:spPr>
          <a:xfrm>
            <a:off x="2438400" y="2788623"/>
            <a:ext cx="706532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preliminary engineering analysis</a:t>
            </a:r>
          </a:p>
        </p:txBody>
      </p:sp>
      <p:sp>
        <p:nvSpPr>
          <p:cNvPr id="10" name="Rectangle 9"/>
          <p:cNvSpPr/>
          <p:nvPr/>
        </p:nvSpPr>
        <p:spPr>
          <a:xfrm>
            <a:off x="762000" y="1600200"/>
            <a:ext cx="7738573"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The costs of basic engineering and design services performed by architectural-engineering firms on construction projects are eligible for reimbursement.  Such costs include:</a:t>
            </a:r>
          </a:p>
        </p:txBody>
      </p:sp>
      <p:sp>
        <p:nvSpPr>
          <p:cNvPr id="11" name="Rectangle 10"/>
          <p:cNvSpPr/>
          <p:nvPr/>
        </p:nvSpPr>
        <p:spPr>
          <a:xfrm>
            <a:off x="2438400" y="3319046"/>
            <a:ext cx="706532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preliminary design</a:t>
            </a:r>
          </a:p>
        </p:txBody>
      </p:sp>
      <p:sp>
        <p:nvSpPr>
          <p:cNvPr id="12" name="Rectangle 11"/>
          <p:cNvSpPr/>
          <p:nvPr/>
        </p:nvSpPr>
        <p:spPr>
          <a:xfrm>
            <a:off x="2438400" y="3852446"/>
            <a:ext cx="706532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final design</a:t>
            </a:r>
          </a:p>
        </p:txBody>
      </p:sp>
      <p:sp>
        <p:nvSpPr>
          <p:cNvPr id="13" name="Rectangle 12"/>
          <p:cNvSpPr/>
          <p:nvPr/>
        </p:nvSpPr>
        <p:spPr>
          <a:xfrm>
            <a:off x="2438400" y="4385846"/>
            <a:ext cx="7065329"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construction inspection</a:t>
            </a:r>
          </a:p>
        </p:txBody>
      </p:sp>
      <p:sp>
        <p:nvSpPr>
          <p:cNvPr id="14" name="Rectangle 13"/>
          <p:cNvSpPr/>
          <p:nvPr/>
        </p:nvSpPr>
        <p:spPr>
          <a:xfrm>
            <a:off x="762000" y="5024139"/>
            <a:ext cx="71628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sz="1600" b="0" i="0" u="none" strike="noStrike" kern="0" cap="none" spc="0" normalizeH="0" baseline="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Costs can be estimated during project formulation using a percentage of the construction cost, and then verified during final inspection.</a:t>
            </a:r>
          </a:p>
        </p:txBody>
      </p:sp>
    </p:spTree>
    <p:extLst>
      <p:ext uri="{BB962C8B-B14F-4D97-AF65-F5344CB8AC3E}">
        <p14:creationId xmlns:p14="http://schemas.microsoft.com/office/powerpoint/2010/main" val="42693376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0" y="6172200"/>
            <a:ext cx="9144000" cy="68580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THE FLORIDA DIVISION OF EMERGENCY MANAGEMENT</a:t>
            </a:r>
            <a:endParaRPr kumimoji="0" lang="en-US"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914400" y="2677180"/>
            <a:ext cx="73914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Calibri"/>
                <a:ea typeface="+mn-ea"/>
                <a:cs typeface="+mn-cs"/>
              </a:rPr>
              <a:t>Project Worksheet Formulation and Submission </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13923566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3962400" y="1143000"/>
            <a:ext cx="5029200" cy="4561249"/>
          </a:xfrm>
          <a:prstGeom prst="rect">
            <a:avLst/>
          </a:prstGeom>
          <a:noFill/>
          <a:ln w="9525">
            <a:noFill/>
            <a:miter lim="800000"/>
            <a:headEnd/>
            <a:tailEnd/>
          </a:ln>
        </p:spPr>
        <p:txBody>
          <a:bodyPr wrap="square">
            <a:spAutoFit/>
          </a:bodyPr>
          <a:lstStyle/>
          <a:p>
            <a:pPr marL="457200" indent="-457200" eaLnBrk="0" hangingPunct="0">
              <a:spcBef>
                <a:spcPct val="20000"/>
              </a:spcBef>
              <a:buSzPct val="70000"/>
              <a:buFont typeface="Wingdings" panose="05000000000000000000" pitchFamily="2" charset="2"/>
              <a:buChar char="§"/>
              <a:defRPr/>
            </a:pPr>
            <a:r>
              <a:rPr lang="en-US" sz="2400" kern="0" dirty="0" smtClean="0"/>
              <a:t>Includes:</a:t>
            </a:r>
          </a:p>
          <a:p>
            <a:pPr marL="914400" lvl="1" indent="-457200" eaLnBrk="0" hangingPunct="0">
              <a:spcBef>
                <a:spcPct val="20000"/>
              </a:spcBef>
              <a:buSzPct val="70000"/>
              <a:buFont typeface="Wingdings" panose="05000000000000000000" pitchFamily="2" charset="2"/>
              <a:buChar char="§"/>
              <a:defRPr/>
            </a:pPr>
            <a:r>
              <a:rPr lang="en-US" sz="2400" kern="0" dirty="0" smtClean="0"/>
              <a:t>Location (latitude &amp; longitude)</a:t>
            </a:r>
          </a:p>
          <a:p>
            <a:pPr marL="914400" lvl="1" indent="-457200" eaLnBrk="0" hangingPunct="0">
              <a:spcBef>
                <a:spcPct val="20000"/>
              </a:spcBef>
              <a:buSzPct val="70000"/>
              <a:buFont typeface="Wingdings" panose="05000000000000000000" pitchFamily="2" charset="2"/>
              <a:buChar char="§"/>
              <a:defRPr/>
            </a:pPr>
            <a:r>
              <a:rPr lang="en-US" sz="2200" kern="0" dirty="0" smtClean="0"/>
              <a:t>Category of Work</a:t>
            </a:r>
          </a:p>
          <a:p>
            <a:pPr marL="914400" lvl="1" indent="-457200" eaLnBrk="0" hangingPunct="0">
              <a:spcBef>
                <a:spcPct val="20000"/>
              </a:spcBef>
              <a:buSzPct val="70000"/>
              <a:buFont typeface="Wingdings" panose="05000000000000000000" pitchFamily="2" charset="2"/>
              <a:buChar char="§"/>
              <a:defRPr/>
            </a:pPr>
            <a:r>
              <a:rPr lang="en-US" sz="2200" kern="0" dirty="0" smtClean="0"/>
              <a:t>Applicant</a:t>
            </a:r>
          </a:p>
          <a:p>
            <a:pPr marL="914400" lvl="1" indent="-457200" eaLnBrk="0" hangingPunct="0">
              <a:spcBef>
                <a:spcPct val="20000"/>
              </a:spcBef>
              <a:buSzPct val="70000"/>
              <a:buFont typeface="Wingdings" panose="05000000000000000000" pitchFamily="2" charset="2"/>
              <a:buChar char="§"/>
              <a:defRPr/>
            </a:pPr>
            <a:r>
              <a:rPr lang="en-US" sz="2200" kern="0" dirty="0" smtClean="0"/>
              <a:t>County</a:t>
            </a:r>
          </a:p>
          <a:p>
            <a:pPr marL="914400" lvl="1" indent="-457200" eaLnBrk="0" hangingPunct="0">
              <a:spcBef>
                <a:spcPct val="20000"/>
              </a:spcBef>
              <a:buSzPct val="70000"/>
              <a:buFont typeface="Wingdings" panose="05000000000000000000" pitchFamily="2" charset="2"/>
              <a:buChar char="§"/>
              <a:defRPr/>
            </a:pPr>
            <a:r>
              <a:rPr lang="en-US" sz="2200" kern="0" dirty="0" smtClean="0"/>
              <a:t>Specific Project Number</a:t>
            </a:r>
          </a:p>
          <a:p>
            <a:pPr marL="914400" lvl="1" indent="-457200" eaLnBrk="0" hangingPunct="0">
              <a:spcBef>
                <a:spcPct val="20000"/>
              </a:spcBef>
              <a:buSzPct val="70000"/>
              <a:buFont typeface="Wingdings" panose="05000000000000000000" pitchFamily="2" charset="2"/>
              <a:buChar char="§"/>
              <a:defRPr/>
            </a:pPr>
            <a:r>
              <a:rPr lang="en-US" sz="2200" kern="0" dirty="0" smtClean="0"/>
              <a:t>Damage Descriptions</a:t>
            </a:r>
          </a:p>
          <a:p>
            <a:pPr marL="914400" lvl="1" indent="-457200" eaLnBrk="0" hangingPunct="0">
              <a:spcBef>
                <a:spcPct val="20000"/>
              </a:spcBef>
              <a:buSzPct val="70000"/>
              <a:buFont typeface="Wingdings" panose="05000000000000000000" pitchFamily="2" charset="2"/>
              <a:buChar char="§"/>
              <a:defRPr/>
            </a:pPr>
            <a:r>
              <a:rPr lang="en-US" sz="2200" kern="0" dirty="0" smtClean="0"/>
              <a:t>Scope of Work</a:t>
            </a:r>
          </a:p>
          <a:p>
            <a:pPr marL="914400" lvl="1" indent="-457200" eaLnBrk="0" hangingPunct="0">
              <a:spcBef>
                <a:spcPct val="20000"/>
              </a:spcBef>
              <a:buSzPct val="70000"/>
              <a:buFont typeface="Wingdings" panose="05000000000000000000" pitchFamily="2" charset="2"/>
              <a:buChar char="§"/>
              <a:defRPr/>
            </a:pPr>
            <a:r>
              <a:rPr lang="en-US" sz="2200" kern="0" dirty="0" smtClean="0"/>
              <a:t>% Work Complete</a:t>
            </a:r>
          </a:p>
          <a:p>
            <a:pPr marL="914400" lvl="1" indent="-457200" eaLnBrk="0" hangingPunct="0">
              <a:spcBef>
                <a:spcPct val="20000"/>
              </a:spcBef>
              <a:buSzPct val="70000"/>
              <a:buFont typeface="Wingdings" panose="05000000000000000000" pitchFamily="2" charset="2"/>
              <a:buChar char="§"/>
              <a:defRPr/>
            </a:pPr>
            <a:r>
              <a:rPr lang="en-US" sz="2200" kern="0" dirty="0" smtClean="0"/>
              <a:t>Cost Line Items</a:t>
            </a:r>
          </a:p>
          <a:p>
            <a:pPr marL="914400" lvl="1" indent="-457200" eaLnBrk="0" hangingPunct="0">
              <a:spcBef>
                <a:spcPct val="20000"/>
              </a:spcBef>
              <a:buSzPct val="70000"/>
              <a:buFont typeface="Wingdings" panose="05000000000000000000" pitchFamily="2" charset="2"/>
              <a:buChar char="§"/>
              <a:defRPr/>
            </a:pPr>
            <a:r>
              <a:rPr lang="en-US" sz="2200" kern="0" dirty="0" smtClean="0"/>
              <a:t>Special </a:t>
            </a:r>
            <a:r>
              <a:rPr lang="en-US" sz="2200" kern="0" dirty="0"/>
              <a:t>C</a:t>
            </a:r>
            <a:r>
              <a:rPr lang="en-US" sz="2200" kern="0" dirty="0" smtClean="0"/>
              <a:t>onsiderations</a:t>
            </a:r>
          </a:p>
        </p:txBody>
      </p:sp>
      <p:pic>
        <p:nvPicPr>
          <p:cNvPr id="5" name="Picture 4" descr="FEMA DR XXXX PW xxx (short form PW).jpg"/>
          <p:cNvPicPr>
            <a:picLocks noChangeAspect="1"/>
          </p:cNvPicPr>
          <p:nvPr/>
        </p:nvPicPr>
        <p:blipFill>
          <a:blip r:embed="rId3" cstate="print"/>
          <a:stretch>
            <a:fillRect/>
          </a:stretch>
        </p:blipFill>
        <p:spPr>
          <a:xfrm>
            <a:off x="152400" y="533401"/>
            <a:ext cx="4343400" cy="5943600"/>
          </a:xfrm>
          <a:prstGeom prst="rect">
            <a:avLst/>
          </a:prstGeom>
        </p:spPr>
      </p:pic>
      <p:grpSp>
        <p:nvGrpSpPr>
          <p:cNvPr id="6" name="Group 5"/>
          <p:cNvGrpSpPr/>
          <p:nvPr/>
        </p:nvGrpSpPr>
        <p:grpSpPr>
          <a:xfrm>
            <a:off x="0" y="0"/>
            <a:ext cx="9144000" cy="6858000"/>
            <a:chOff x="0" y="0"/>
            <a:chExt cx="9144000" cy="6858000"/>
          </a:xfrm>
        </p:grpSpPr>
        <p:sp>
          <p:nvSpPr>
            <p:cNvPr id="7" name="Rectangle 6"/>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199"/>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1" name="TextBox 10"/>
            <p:cNvSpPr txBox="1"/>
            <p:nvPr/>
          </p:nvSpPr>
          <p:spPr>
            <a:xfrm>
              <a:off x="0" y="0"/>
              <a:ext cx="9144000" cy="758952"/>
            </a:xfrm>
            <a:prstGeom prst="rect">
              <a:avLst/>
            </a:prstGeom>
            <a:noFill/>
          </p:spPr>
          <p:txBody>
            <a:bodyPr wrap="square" rtlCol="0" anchor="ctr">
              <a:spAutoFit/>
            </a:bodyPr>
            <a:lstStyle/>
            <a:p>
              <a:pPr algn="ctr">
                <a:defRPr/>
              </a:pPr>
              <a:r>
                <a:rPr lang="en-US" sz="3200" u="sng" dirty="0">
                  <a:solidFill>
                    <a:schemeClr val="bg1"/>
                  </a:solidFill>
                  <a:cs typeface="Tahoma" pitchFamily="34" charset="0"/>
                </a:rPr>
                <a:t>The Project Worksheet</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94784798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589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0"/>
            <a:ext cx="9144000" cy="758952"/>
          </a:xfrm>
        </p:spPr>
        <p:txBody>
          <a:bodyPr anchor="ctr" anchorCtr="0">
            <a:normAutofit/>
          </a:bodyPr>
          <a:lstStyle/>
          <a:p>
            <a:r>
              <a:rPr lang="en-US" sz="3200" u="sng" cap="all" dirty="0" smtClean="0">
                <a:solidFill>
                  <a:schemeClr val="bg1"/>
                </a:solidFill>
                <a:latin typeface="+mn-lt"/>
              </a:rPr>
              <a:t>S</a:t>
            </a:r>
            <a:r>
              <a:rPr lang="en-US" sz="3200" u="sng" dirty="0" smtClean="0">
                <a:solidFill>
                  <a:schemeClr val="bg1"/>
                </a:solidFill>
                <a:latin typeface="+mn-lt"/>
              </a:rPr>
              <a:t>pecial</a:t>
            </a:r>
            <a:r>
              <a:rPr lang="en-US" sz="3200" u="sng" cap="all" dirty="0" smtClean="0">
                <a:solidFill>
                  <a:schemeClr val="bg1"/>
                </a:solidFill>
                <a:latin typeface="+mn-lt"/>
              </a:rPr>
              <a:t> C</a:t>
            </a:r>
            <a:r>
              <a:rPr lang="en-US" sz="3200" u="sng" dirty="0" smtClean="0">
                <a:solidFill>
                  <a:schemeClr val="bg1"/>
                </a:solidFill>
                <a:latin typeface="+mn-lt"/>
              </a:rPr>
              <a:t>onsiderations</a:t>
            </a:r>
            <a:endParaRPr lang="en-US" sz="3200" u="sng" dirty="0">
              <a:solidFill>
                <a:schemeClr val="bg1"/>
              </a:solidFill>
              <a:latin typeface="+mn-lt"/>
            </a:endParaRPr>
          </a:p>
        </p:txBody>
      </p:sp>
      <p:sp>
        <p:nvSpPr>
          <p:cNvPr id="3" name="Subtitle 2"/>
          <p:cNvSpPr>
            <a:spLocks noGrp="1"/>
          </p:cNvSpPr>
          <p:nvPr>
            <p:ph type="subTitle" idx="1"/>
          </p:nvPr>
        </p:nvSpPr>
        <p:spPr>
          <a:xfrm>
            <a:off x="305718" y="6216027"/>
            <a:ext cx="6858000" cy="562338"/>
          </a:xfrm>
        </p:spPr>
        <p:txBody>
          <a:bodyPr/>
          <a:lstStyle/>
          <a:p>
            <a:endParaRPr lang="en-US" dirty="0"/>
          </a:p>
        </p:txBody>
      </p:sp>
      <p:sp>
        <p:nvSpPr>
          <p:cNvPr id="5" name="Rectangle 4"/>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224" y="868681"/>
            <a:ext cx="4107443" cy="52755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546972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399" y="253425"/>
            <a:ext cx="8872859" cy="584775"/>
          </a:xfrm>
          <a:prstGeom prst="rect">
            <a:avLst/>
          </a:prstGeom>
          <a:noFill/>
        </p:spPr>
        <p:txBody>
          <a:bodyPr wrap="square" rtlCol="0">
            <a:spAutoFit/>
          </a:bodyPr>
          <a:lstStyle/>
          <a:p>
            <a:pPr algn="ctr"/>
            <a:r>
              <a:rPr lang="en-US" sz="3200" b="1" u="sng" dirty="0" smtClean="0">
                <a:solidFill>
                  <a:schemeClr val="bg1"/>
                </a:solidFill>
              </a:rPr>
              <a:t>Project Formulation</a:t>
            </a:r>
            <a:endParaRPr lang="en-US" sz="3200" b="1" u="sng" dirty="0">
              <a:solidFill>
                <a:schemeClr val="bg1"/>
              </a:solidFill>
            </a:endParaRPr>
          </a:p>
        </p:txBody>
      </p:sp>
      <p:sp>
        <p:nvSpPr>
          <p:cNvPr id="8" name="TextBox 7"/>
          <p:cNvSpPr txBox="1"/>
          <p:nvPr/>
        </p:nvSpPr>
        <p:spPr>
          <a:xfrm>
            <a:off x="463826" y="1487725"/>
            <a:ext cx="5867400" cy="646331"/>
          </a:xfrm>
          <a:prstGeom prst="rect">
            <a:avLst/>
          </a:prstGeom>
          <a:noFill/>
        </p:spPr>
        <p:txBody>
          <a:bodyPr wrap="square" rtlCol="0">
            <a:spAutoFit/>
          </a:bodyPr>
          <a:lstStyle/>
          <a:p>
            <a:pPr>
              <a:buFont typeface="Wingdings" pitchFamily="2" charset="2"/>
              <a:buChar char="§"/>
            </a:pPr>
            <a:r>
              <a:rPr lang="en-US" sz="1400" dirty="0"/>
              <a:t> </a:t>
            </a:r>
            <a:r>
              <a:rPr lang="en-US" sz="1400" dirty="0" smtClean="0"/>
              <a:t> </a:t>
            </a:r>
            <a:r>
              <a:rPr lang="en-US" dirty="0" smtClean="0"/>
              <a:t>Applicants may combine work items into projects in a way that is organized around the Applicant’s needs.</a:t>
            </a:r>
          </a:p>
        </p:txBody>
      </p:sp>
      <p:sp>
        <p:nvSpPr>
          <p:cNvPr id="9" name="TextBox 8"/>
          <p:cNvSpPr txBox="1"/>
          <p:nvPr/>
        </p:nvSpPr>
        <p:spPr>
          <a:xfrm>
            <a:off x="457200" y="929248"/>
            <a:ext cx="8077200" cy="400110"/>
          </a:xfrm>
          <a:prstGeom prst="rect">
            <a:avLst/>
          </a:prstGeom>
          <a:noFill/>
        </p:spPr>
        <p:txBody>
          <a:bodyPr wrap="square" rtlCol="0">
            <a:spAutoFit/>
          </a:bodyPr>
          <a:lstStyle/>
          <a:p>
            <a:r>
              <a:rPr lang="en-US" sz="2000" b="1" dirty="0" smtClean="0"/>
              <a:t>Combining Work and Creating Projects</a:t>
            </a:r>
          </a:p>
        </p:txBody>
      </p:sp>
      <p:graphicFrame>
        <p:nvGraphicFramePr>
          <p:cNvPr id="2" name="Table 1"/>
          <p:cNvGraphicFramePr>
            <a:graphicFrameLocks noGrp="1"/>
          </p:cNvGraphicFramePr>
          <p:nvPr>
            <p:extLst>
              <p:ext uri="{D42A27DB-BD31-4B8C-83A1-F6EECF244321}">
                <p14:modId xmlns:p14="http://schemas.microsoft.com/office/powerpoint/2010/main" val="1272421305"/>
              </p:ext>
            </p:extLst>
          </p:nvPr>
        </p:nvGraphicFramePr>
        <p:xfrm>
          <a:off x="190499" y="2933929"/>
          <a:ext cx="8796658" cy="2926913"/>
        </p:xfrm>
        <a:graphic>
          <a:graphicData uri="http://schemas.openxmlformats.org/drawingml/2006/table">
            <a:tbl>
              <a:tblPr firstRow="1" bandRow="1">
                <a:tableStyleId>{5C22544A-7EE6-4342-B048-85BDC9FD1C3A}</a:tableStyleId>
              </a:tblPr>
              <a:tblGrid>
                <a:gridCol w="2098288">
                  <a:extLst>
                    <a:ext uri="{9D8B030D-6E8A-4147-A177-3AD203B41FA5}">
                      <a16:colId xmlns:a16="http://schemas.microsoft.com/office/drawing/2014/main" val="20000"/>
                    </a:ext>
                  </a:extLst>
                </a:gridCol>
                <a:gridCol w="6698370">
                  <a:extLst>
                    <a:ext uri="{9D8B030D-6E8A-4147-A177-3AD203B41FA5}">
                      <a16:colId xmlns:a16="http://schemas.microsoft.com/office/drawing/2014/main" val="20001"/>
                    </a:ext>
                  </a:extLst>
                </a:gridCol>
              </a:tblGrid>
              <a:tr h="366593">
                <a:tc>
                  <a:txBody>
                    <a:bodyPr/>
                    <a:lstStyle/>
                    <a:p>
                      <a:pPr algn="ctr"/>
                      <a:r>
                        <a:rPr lang="en-US" dirty="0" smtClean="0"/>
                        <a:t>Method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Explanation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32750">
                <a:tc>
                  <a:txBody>
                    <a:bodyPr/>
                    <a:lstStyle/>
                    <a:p>
                      <a:r>
                        <a:rPr lang="en-US" sz="1800" dirty="0" smtClean="0"/>
                        <a:t>Type of Facility</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An Applicant could combine all sewer pump</a:t>
                      </a:r>
                      <a:r>
                        <a:rPr lang="en-US" sz="1800" baseline="0" dirty="0" smtClean="0"/>
                        <a:t> stations or gravel roads together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2750">
                <a:tc>
                  <a:txBody>
                    <a:bodyPr/>
                    <a:lstStyle/>
                    <a:p>
                      <a:r>
                        <a:rPr lang="en-US" sz="1800" dirty="0" smtClean="0"/>
                        <a:t>System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a:t>
                      </a:r>
                      <a:r>
                        <a:rPr lang="en-US" sz="1800" baseline="0" dirty="0" smtClean="0"/>
                        <a:t>n Applicant could combine repair of several breaks in a water distribution system together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32750">
                <a:tc>
                  <a:txBody>
                    <a:bodyPr/>
                    <a:lstStyle/>
                    <a:p>
                      <a:r>
                        <a:rPr lang="en-US" sz="1800" dirty="0" smtClean="0"/>
                        <a:t>Boundaries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An Applicant may have</a:t>
                      </a:r>
                      <a:r>
                        <a:rPr lang="en-US" sz="1800" baseline="0" dirty="0" smtClean="0"/>
                        <a:t> divided power lines into sectors or a road department into divisions for ease of operations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32750">
                <a:tc>
                  <a:txBody>
                    <a:bodyPr/>
                    <a:lstStyle/>
                    <a:p>
                      <a:r>
                        <a:rPr lang="en-US" sz="1800" dirty="0" smtClean="0"/>
                        <a:t>Method of Work</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One contract could be a project or a group of contracts</a:t>
                      </a:r>
                    </a:p>
                    <a:p>
                      <a:r>
                        <a:rPr lang="en-US" sz="1800" dirty="0" smtClean="0"/>
                        <a:t>let</a:t>
                      </a:r>
                      <a:r>
                        <a:rPr lang="en-US" sz="1800" baseline="0" dirty="0" smtClean="0"/>
                        <a:t> </a:t>
                      </a:r>
                      <a:r>
                        <a:rPr lang="en-US" sz="1800" dirty="0" smtClean="0"/>
                        <a:t>to one contractor could be a project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6" name="TextBox 15"/>
          <p:cNvSpPr txBox="1"/>
          <p:nvPr/>
        </p:nvSpPr>
        <p:spPr>
          <a:xfrm>
            <a:off x="463826" y="2264373"/>
            <a:ext cx="5638800" cy="646331"/>
          </a:xfrm>
          <a:prstGeom prst="rect">
            <a:avLst/>
          </a:prstGeom>
          <a:noFill/>
        </p:spPr>
        <p:txBody>
          <a:bodyPr wrap="square" rtlCol="0">
            <a:spAutoFit/>
          </a:bodyPr>
          <a:lstStyle/>
          <a:p>
            <a:pPr>
              <a:buFont typeface="Wingdings" pitchFamily="2" charset="2"/>
              <a:buChar char="§"/>
            </a:pPr>
            <a:r>
              <a:rPr lang="en-US" sz="1400" dirty="0"/>
              <a:t> </a:t>
            </a:r>
            <a:r>
              <a:rPr lang="en-US" sz="1400" dirty="0" smtClean="0"/>
              <a:t> </a:t>
            </a:r>
            <a:r>
              <a:rPr lang="en-US" dirty="0" smtClean="0"/>
              <a:t>Projects may consist of one item of work or work that occurs at multiple sites.</a:t>
            </a:r>
          </a:p>
        </p:txBody>
      </p:sp>
      <p:sp>
        <p:nvSpPr>
          <p:cNvPr id="17" name="TextBox 16"/>
          <p:cNvSpPr txBox="1"/>
          <p:nvPr/>
        </p:nvSpPr>
        <p:spPr>
          <a:xfrm>
            <a:off x="0" y="6330434"/>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t>Project Formulation</a:t>
            </a:r>
            <a:endParaRPr lang="en-US" sz="3200" u="sng"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041722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1"/>
            <a:ext cx="9144000" cy="7626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TextBox 6"/>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Post-Declaration Events</a:t>
            </a:r>
            <a:endParaRPr lang="en-US" sz="3200" u="sng" dirty="0">
              <a:solidFill>
                <a:schemeClr val="bg1"/>
              </a:solidFill>
            </a:endParaRPr>
          </a:p>
        </p:txBody>
      </p:sp>
      <p:grpSp>
        <p:nvGrpSpPr>
          <p:cNvPr id="19" name="Group 15"/>
          <p:cNvGrpSpPr/>
          <p:nvPr/>
        </p:nvGrpSpPr>
        <p:grpSpPr>
          <a:xfrm>
            <a:off x="152400" y="1191858"/>
            <a:ext cx="1676400" cy="695641"/>
            <a:chOff x="6771493" y="2074378"/>
            <a:chExt cx="1610506" cy="966303"/>
          </a:xfrm>
        </p:grpSpPr>
        <p:sp>
          <p:nvSpPr>
            <p:cNvPr id="20" name="Rounded Rectangle 19"/>
            <p:cNvSpPr/>
            <p:nvPr/>
          </p:nvSpPr>
          <p:spPr>
            <a:xfrm>
              <a:off x="6771493" y="2074378"/>
              <a:ext cx="1610506" cy="966303"/>
            </a:xfrm>
            <a:prstGeom prst="roundRect">
              <a:avLst>
                <a:gd name="adj" fmla="val 10000"/>
              </a:avLst>
            </a:prstGeom>
            <a:solidFill>
              <a:srgbClr val="FFC000"/>
            </a:solidFill>
          </p:spPr>
          <p:style>
            <a:lnRef idx="0">
              <a:schemeClr val="accent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6799795" y="2085700"/>
              <a:ext cx="1553902" cy="909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Kickoff Meeting</a:t>
              </a:r>
            </a:p>
          </p:txBody>
        </p:sp>
      </p:grpSp>
      <p:sp>
        <p:nvSpPr>
          <p:cNvPr id="22" name="TextBox 21"/>
          <p:cNvSpPr txBox="1"/>
          <p:nvPr/>
        </p:nvSpPr>
        <p:spPr>
          <a:xfrm>
            <a:off x="1877310" y="1220433"/>
            <a:ext cx="6934200" cy="1138773"/>
          </a:xfrm>
          <a:prstGeom prst="rect">
            <a:avLst/>
          </a:prstGeom>
          <a:noFill/>
        </p:spPr>
        <p:txBody>
          <a:bodyPr wrap="square" rtlCol="0">
            <a:spAutoFit/>
          </a:bodyPr>
          <a:lstStyle/>
          <a:p>
            <a:r>
              <a:rPr lang="en-US" sz="1700" dirty="0" smtClean="0"/>
              <a:t>FEMA and the State will assign their own Public Assistance Coordinator (PAC) to sit down and work with each Applicant. The meeting will be held to explain the PA Grant program in more detail, obtain a list of damages from the Applicant and all pertinent information and documentation. </a:t>
            </a:r>
            <a:endParaRPr lang="en-US" sz="1700" dirty="0"/>
          </a:p>
        </p:txBody>
      </p:sp>
      <p:sp>
        <p:nvSpPr>
          <p:cNvPr id="23" name="Rectangle 22"/>
          <p:cNvSpPr/>
          <p:nvPr/>
        </p:nvSpPr>
        <p:spPr>
          <a:xfrm>
            <a:off x="1295400" y="2387265"/>
            <a:ext cx="7391400" cy="1138773"/>
          </a:xfrm>
          <a:prstGeom prst="rect">
            <a:avLst/>
          </a:prstGeom>
        </p:spPr>
        <p:txBody>
          <a:bodyPr wrap="square">
            <a:spAutoFit/>
          </a:bodyPr>
          <a:lstStyle/>
          <a:p>
            <a:pPr>
              <a:buFont typeface="Wingdings" pitchFamily="2" charset="2"/>
              <a:buChar char="§"/>
            </a:pPr>
            <a:r>
              <a:rPr lang="en-US" sz="1400" dirty="0" smtClean="0"/>
              <a:t> </a:t>
            </a:r>
            <a:r>
              <a:rPr lang="en-US" sz="1700" dirty="0" smtClean="0"/>
              <a:t>Attendance: all personnel who will be dealing with projects should attend the Kickoff Meeting. Suggested attendees include employees from public works, utilities, solid waste, law enforcement, administration/finance staff, facilities managers, risk managers and environmental managers.</a:t>
            </a:r>
          </a:p>
        </p:txBody>
      </p:sp>
      <p:sp>
        <p:nvSpPr>
          <p:cNvPr id="24" name="Rectangle 23"/>
          <p:cNvSpPr/>
          <p:nvPr/>
        </p:nvSpPr>
        <p:spPr>
          <a:xfrm>
            <a:off x="1295400" y="3599960"/>
            <a:ext cx="7391400" cy="877163"/>
          </a:xfrm>
          <a:prstGeom prst="rect">
            <a:avLst/>
          </a:prstGeom>
        </p:spPr>
        <p:txBody>
          <a:bodyPr wrap="square">
            <a:spAutoFit/>
          </a:bodyPr>
          <a:lstStyle/>
          <a:p>
            <a:pPr>
              <a:buFont typeface="Wingdings" pitchFamily="2" charset="2"/>
              <a:buChar char="§"/>
            </a:pPr>
            <a:r>
              <a:rPr lang="en-US" sz="1700" dirty="0" smtClean="0"/>
              <a:t> Preparation: Applicants should have a list of damages, insurance policies, procurement policies, pay policies and issues that may require special consideration, such as environmental/historic preservation, debris and mitigation.</a:t>
            </a:r>
          </a:p>
        </p:txBody>
      </p:sp>
      <p:sp>
        <p:nvSpPr>
          <p:cNvPr id="25" name="Rectangle 24"/>
          <p:cNvSpPr/>
          <p:nvPr/>
        </p:nvSpPr>
        <p:spPr>
          <a:xfrm>
            <a:off x="1295400" y="4602562"/>
            <a:ext cx="6858000" cy="877163"/>
          </a:xfrm>
          <a:prstGeom prst="rect">
            <a:avLst/>
          </a:prstGeom>
        </p:spPr>
        <p:txBody>
          <a:bodyPr wrap="square">
            <a:spAutoFit/>
          </a:bodyPr>
          <a:lstStyle/>
          <a:p>
            <a:pPr>
              <a:buFont typeface="Wingdings" pitchFamily="2" charset="2"/>
              <a:buChar char="§"/>
            </a:pPr>
            <a:r>
              <a:rPr lang="en-US" sz="1700" dirty="0" smtClean="0"/>
              <a:t> Mutual Aid/EMAC Assistance: if mutual aid assistance was received, make sure both your State and FEMA representatives are made aware. This assistance may be eligible as a Category B project.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24819363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200" y="1991380"/>
            <a:ext cx="8382000" cy="646331"/>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All damage must be documented and damage sustained as a direct result of the disaster should be differentiated from pre-existing or non-disaster related damage.</a:t>
            </a:r>
          </a:p>
        </p:txBody>
      </p:sp>
      <p:sp>
        <p:nvSpPr>
          <p:cNvPr id="9" name="TextBox 8"/>
          <p:cNvSpPr txBox="1"/>
          <p:nvPr/>
        </p:nvSpPr>
        <p:spPr>
          <a:xfrm>
            <a:off x="457200" y="1307068"/>
            <a:ext cx="8077200" cy="400110"/>
          </a:xfrm>
          <a:prstGeom prst="rect">
            <a:avLst/>
          </a:prstGeom>
          <a:noFill/>
        </p:spPr>
        <p:txBody>
          <a:bodyPr wrap="square" rtlCol="0">
            <a:spAutoFit/>
          </a:bodyPr>
          <a:lstStyle/>
          <a:p>
            <a:r>
              <a:rPr lang="en-US" sz="2000" b="1" dirty="0" smtClean="0"/>
              <a:t>Damage Description and Dimensions</a:t>
            </a:r>
          </a:p>
        </p:txBody>
      </p:sp>
      <p:sp>
        <p:nvSpPr>
          <p:cNvPr id="16" name="TextBox 15"/>
          <p:cNvSpPr txBox="1"/>
          <p:nvPr/>
        </p:nvSpPr>
        <p:spPr>
          <a:xfrm>
            <a:off x="457200" y="3733800"/>
            <a:ext cx="8382000" cy="646331"/>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The damage must be described in terms of the facility, features, or items requiring repair. They must also be described in quantitative terms with physical dimensions.</a:t>
            </a:r>
          </a:p>
        </p:txBody>
      </p:sp>
      <p:sp>
        <p:nvSpPr>
          <p:cNvPr id="11" name="TextBox 10"/>
          <p:cNvSpPr txBox="1"/>
          <p:nvPr/>
        </p:nvSpPr>
        <p:spPr>
          <a:xfrm>
            <a:off x="457200" y="2968823"/>
            <a:ext cx="8382000" cy="646331"/>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The specific cause of damage must relate to the incident for which the disaster was declared.</a:t>
            </a:r>
          </a:p>
        </p:txBody>
      </p:sp>
      <p:sp>
        <p:nvSpPr>
          <p:cNvPr id="21" name="TextBox 20"/>
          <p:cNvSpPr txBox="1"/>
          <p:nvPr/>
        </p:nvSpPr>
        <p:spPr>
          <a:xfrm>
            <a:off x="457200" y="4734580"/>
            <a:ext cx="8382000" cy="923330"/>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In instances where emergency protective measures were performed, the project will need to contain a brief description of the threat and of the threatened improved property.</a:t>
            </a:r>
          </a:p>
        </p:txBody>
      </p:sp>
      <p:sp>
        <p:nvSpPr>
          <p:cNvPr id="17" name="TextBox 16"/>
          <p:cNvSpPr txBox="1"/>
          <p:nvPr/>
        </p:nvSpPr>
        <p:spPr>
          <a:xfrm>
            <a:off x="0" y="6330434"/>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t>Project Formulation</a:t>
            </a:r>
            <a:endParaRPr lang="en-US" sz="3200" u="sng"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198911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200" y="1752600"/>
            <a:ext cx="8382000" cy="923330"/>
          </a:xfrm>
          <a:prstGeom prst="rect">
            <a:avLst/>
          </a:prstGeom>
          <a:noFill/>
        </p:spPr>
        <p:txBody>
          <a:bodyPr wrap="square" rtlCol="0">
            <a:spAutoFit/>
          </a:bodyPr>
          <a:lstStyle/>
          <a:p>
            <a:r>
              <a:rPr lang="en-US" b="1" dirty="0" smtClean="0"/>
              <a:t>The scope of eligible work necessary to repair disaster related damage must specify actions in quantifiable and descriptive terms. </a:t>
            </a:r>
            <a:r>
              <a:rPr lang="en-US" b="1" dirty="0" smtClean="0">
                <a:solidFill>
                  <a:srgbClr val="FF0000"/>
                </a:solidFill>
              </a:rPr>
              <a:t>Any costs associated with damages not included in the project’s scope of work will not be reimbursed by FEMA. </a:t>
            </a:r>
          </a:p>
        </p:txBody>
      </p:sp>
      <p:sp>
        <p:nvSpPr>
          <p:cNvPr id="9" name="TextBox 8"/>
          <p:cNvSpPr txBox="1"/>
          <p:nvPr/>
        </p:nvSpPr>
        <p:spPr>
          <a:xfrm>
            <a:off x="457200" y="1307068"/>
            <a:ext cx="8077200" cy="400110"/>
          </a:xfrm>
          <a:prstGeom prst="rect">
            <a:avLst/>
          </a:prstGeom>
          <a:noFill/>
        </p:spPr>
        <p:txBody>
          <a:bodyPr wrap="square" rtlCol="0">
            <a:spAutoFit/>
          </a:bodyPr>
          <a:lstStyle/>
          <a:p>
            <a:r>
              <a:rPr lang="en-US" sz="2000" b="1" dirty="0" smtClean="0"/>
              <a:t>Scope of Work</a:t>
            </a:r>
          </a:p>
        </p:txBody>
      </p:sp>
      <p:sp>
        <p:nvSpPr>
          <p:cNvPr id="11" name="TextBox 10"/>
          <p:cNvSpPr txBox="1"/>
          <p:nvPr/>
        </p:nvSpPr>
        <p:spPr>
          <a:xfrm>
            <a:off x="457200" y="2861846"/>
            <a:ext cx="8382000" cy="646331"/>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Information that is pertinent to the project’s scope of work should also be documented:</a:t>
            </a:r>
          </a:p>
        </p:txBody>
      </p:sp>
      <p:sp>
        <p:nvSpPr>
          <p:cNvPr id="12" name="Rectangle 11"/>
          <p:cNvSpPr/>
          <p:nvPr/>
        </p:nvSpPr>
        <p:spPr>
          <a:xfrm>
            <a:off x="2133601" y="3474423"/>
            <a:ext cx="7162800" cy="369332"/>
          </a:xfrm>
          <a:prstGeom prst="rect">
            <a:avLst/>
          </a:prstGeom>
        </p:spPr>
        <p:txBody>
          <a:bodyPr wrap="square">
            <a:spAutoFit/>
          </a:bodyPr>
          <a:lstStyle/>
          <a:p>
            <a:pPr>
              <a:buFont typeface="Wingdings" pitchFamily="2" charset="2"/>
              <a:buChar char="§"/>
            </a:pPr>
            <a:r>
              <a:rPr lang="en-US" dirty="0" smtClean="0"/>
              <a:t> eligible codes and standards</a:t>
            </a:r>
          </a:p>
        </p:txBody>
      </p:sp>
      <p:sp>
        <p:nvSpPr>
          <p:cNvPr id="17" name="Rectangle 16"/>
          <p:cNvSpPr/>
          <p:nvPr/>
        </p:nvSpPr>
        <p:spPr>
          <a:xfrm>
            <a:off x="2133601" y="4081046"/>
            <a:ext cx="7162799" cy="369332"/>
          </a:xfrm>
          <a:prstGeom prst="rect">
            <a:avLst/>
          </a:prstGeom>
        </p:spPr>
        <p:txBody>
          <a:bodyPr wrap="square">
            <a:spAutoFit/>
          </a:bodyPr>
          <a:lstStyle/>
          <a:p>
            <a:pPr>
              <a:buFont typeface="Wingdings" pitchFamily="2" charset="2"/>
              <a:buChar char="§"/>
            </a:pPr>
            <a:r>
              <a:rPr lang="en-US" dirty="0" smtClean="0"/>
              <a:t> evidence of pre-disaster damage and pre-disaster inspection reports</a:t>
            </a:r>
          </a:p>
        </p:txBody>
      </p:sp>
      <p:sp>
        <p:nvSpPr>
          <p:cNvPr id="18" name="Rectangle 17"/>
          <p:cNvSpPr/>
          <p:nvPr/>
        </p:nvSpPr>
        <p:spPr>
          <a:xfrm>
            <a:off x="2133601" y="4724400"/>
            <a:ext cx="7162799" cy="369332"/>
          </a:xfrm>
          <a:prstGeom prst="rect">
            <a:avLst/>
          </a:prstGeom>
        </p:spPr>
        <p:txBody>
          <a:bodyPr wrap="square">
            <a:spAutoFit/>
          </a:bodyPr>
          <a:lstStyle/>
          <a:p>
            <a:pPr>
              <a:buFont typeface="Wingdings" pitchFamily="2" charset="2"/>
              <a:buChar char="§"/>
            </a:pPr>
            <a:r>
              <a:rPr lang="en-US" sz="1600" dirty="0" smtClean="0"/>
              <a:t> </a:t>
            </a:r>
            <a:r>
              <a:rPr lang="en-US" dirty="0"/>
              <a:t>h</a:t>
            </a:r>
            <a:r>
              <a:rPr lang="en-US" dirty="0" smtClean="0"/>
              <a:t>azard mitigation proposal, if being proposed</a:t>
            </a:r>
          </a:p>
        </p:txBody>
      </p:sp>
      <p:sp>
        <p:nvSpPr>
          <p:cNvPr id="19" name="Rectangle 18"/>
          <p:cNvSpPr/>
          <p:nvPr/>
        </p:nvSpPr>
        <p:spPr>
          <a:xfrm>
            <a:off x="2133601" y="5376446"/>
            <a:ext cx="5867399" cy="646331"/>
          </a:xfrm>
          <a:prstGeom prst="rect">
            <a:avLst/>
          </a:prstGeom>
        </p:spPr>
        <p:txBody>
          <a:bodyPr wrap="square">
            <a:spAutoFit/>
          </a:bodyPr>
          <a:lstStyle/>
          <a:p>
            <a:pPr>
              <a:buFont typeface="Wingdings" pitchFamily="2" charset="2"/>
              <a:buChar char="§"/>
            </a:pPr>
            <a:r>
              <a:rPr lang="en-US" sz="1600" dirty="0" smtClean="0"/>
              <a:t> </a:t>
            </a:r>
            <a:r>
              <a:rPr lang="en-US" dirty="0" smtClean="0"/>
              <a:t>whether or not the project is an improved or alternate project</a:t>
            </a:r>
          </a:p>
        </p:txBody>
      </p:sp>
      <p:sp>
        <p:nvSpPr>
          <p:cNvPr id="20" name="TextBox 19"/>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t>Project Formulation</a:t>
            </a:r>
            <a:endParaRPr lang="en-US" sz="3200" u="sng"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41501916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28600" y="1676400"/>
            <a:ext cx="8908211" cy="369332"/>
          </a:xfrm>
          <a:prstGeom prst="rect">
            <a:avLst/>
          </a:prstGeom>
          <a:noFill/>
        </p:spPr>
        <p:txBody>
          <a:bodyPr wrap="square" rtlCol="0">
            <a:spAutoFit/>
          </a:bodyPr>
          <a:lstStyle/>
          <a:p>
            <a:r>
              <a:rPr lang="en-US" b="1" dirty="0" smtClean="0"/>
              <a:t>FEMA may grant funds on the basis of actual costs or on estimates of work to be completed.</a:t>
            </a:r>
            <a:endParaRPr lang="en-US" b="1" dirty="0" smtClean="0">
              <a:solidFill>
                <a:srgbClr val="FF0000"/>
              </a:solidFill>
            </a:endParaRPr>
          </a:p>
        </p:txBody>
      </p:sp>
      <p:sp>
        <p:nvSpPr>
          <p:cNvPr id="9" name="TextBox 8"/>
          <p:cNvSpPr txBox="1"/>
          <p:nvPr/>
        </p:nvSpPr>
        <p:spPr>
          <a:xfrm>
            <a:off x="228600" y="1230868"/>
            <a:ext cx="8305800" cy="400110"/>
          </a:xfrm>
          <a:prstGeom prst="rect">
            <a:avLst/>
          </a:prstGeom>
          <a:noFill/>
        </p:spPr>
        <p:txBody>
          <a:bodyPr wrap="square" rtlCol="0">
            <a:spAutoFit/>
          </a:bodyPr>
          <a:lstStyle/>
          <a:p>
            <a:r>
              <a:rPr lang="en-US" sz="2000" b="1" dirty="0" smtClean="0"/>
              <a:t>Cost Estimates</a:t>
            </a:r>
          </a:p>
        </p:txBody>
      </p:sp>
      <p:sp>
        <p:nvSpPr>
          <p:cNvPr id="11" name="TextBox 10"/>
          <p:cNvSpPr txBox="1"/>
          <p:nvPr/>
        </p:nvSpPr>
        <p:spPr>
          <a:xfrm>
            <a:off x="457200" y="2362200"/>
            <a:ext cx="8382000" cy="369332"/>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There are three primary methods for determining costs:</a:t>
            </a:r>
          </a:p>
        </p:txBody>
      </p:sp>
      <p:sp>
        <p:nvSpPr>
          <p:cNvPr id="12" name="Rectangle 11"/>
          <p:cNvSpPr/>
          <p:nvPr/>
        </p:nvSpPr>
        <p:spPr>
          <a:xfrm>
            <a:off x="1752600" y="3121223"/>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Time and Materials</a:t>
            </a:r>
          </a:p>
        </p:txBody>
      </p:sp>
      <p:sp>
        <p:nvSpPr>
          <p:cNvPr id="17" name="Rectangle 16"/>
          <p:cNvSpPr/>
          <p:nvPr/>
        </p:nvSpPr>
        <p:spPr>
          <a:xfrm>
            <a:off x="1807529" y="3776246"/>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Unit Cost</a:t>
            </a:r>
          </a:p>
        </p:txBody>
      </p:sp>
      <p:sp>
        <p:nvSpPr>
          <p:cNvPr id="19" name="Rectangle 18"/>
          <p:cNvSpPr/>
          <p:nvPr/>
        </p:nvSpPr>
        <p:spPr>
          <a:xfrm>
            <a:off x="1752600" y="4385846"/>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Contracts</a:t>
            </a:r>
          </a:p>
        </p:txBody>
      </p:sp>
      <p:sp>
        <p:nvSpPr>
          <p:cNvPr id="20" name="TextBox 19"/>
          <p:cNvSpPr txBox="1"/>
          <p:nvPr/>
        </p:nvSpPr>
        <p:spPr>
          <a:xfrm>
            <a:off x="457200" y="4862009"/>
            <a:ext cx="8382000" cy="646331"/>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If work has already been completed when the project is written, the project should be written based on the actual costs that were incurred by the Applicant.</a:t>
            </a:r>
          </a:p>
        </p:txBody>
      </p:sp>
      <p:sp>
        <p:nvSpPr>
          <p:cNvPr id="18" name="TextBox 17"/>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solidFill>
                  <a:schemeClr val="bg1"/>
                </a:solidFill>
              </a:rPr>
              <a:t>Project Formulation</a:t>
            </a:r>
            <a:endParaRPr lang="en-US" sz="3200" u="sng" dirty="0">
              <a:solidFill>
                <a:schemeClr val="bg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8808916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200" y="1487269"/>
            <a:ext cx="6477000" cy="646331"/>
          </a:xfrm>
          <a:prstGeom prst="rect">
            <a:avLst/>
          </a:prstGeom>
          <a:noFill/>
        </p:spPr>
        <p:txBody>
          <a:bodyPr wrap="square" rtlCol="0">
            <a:spAutoFit/>
          </a:bodyPr>
          <a:lstStyle/>
          <a:p>
            <a:r>
              <a:rPr lang="en-US" b="1" dirty="0" smtClean="0"/>
              <a:t>The time and materials method is used to summarize actual costs of force account labor, equipment, and materials.</a:t>
            </a:r>
            <a:endParaRPr lang="en-US" b="1" dirty="0" smtClean="0">
              <a:solidFill>
                <a:srgbClr val="FF0000"/>
              </a:solidFill>
            </a:endParaRPr>
          </a:p>
        </p:txBody>
      </p:sp>
      <p:sp>
        <p:nvSpPr>
          <p:cNvPr id="9" name="TextBox 8"/>
          <p:cNvSpPr txBox="1"/>
          <p:nvPr/>
        </p:nvSpPr>
        <p:spPr>
          <a:xfrm>
            <a:off x="430696" y="1101298"/>
            <a:ext cx="8077200" cy="400110"/>
          </a:xfrm>
          <a:prstGeom prst="rect">
            <a:avLst/>
          </a:prstGeom>
          <a:noFill/>
        </p:spPr>
        <p:txBody>
          <a:bodyPr wrap="square" rtlCol="0">
            <a:spAutoFit/>
          </a:bodyPr>
          <a:lstStyle/>
          <a:p>
            <a:r>
              <a:rPr lang="en-US" sz="2000" b="1" dirty="0" smtClean="0"/>
              <a:t>Time and Materials</a:t>
            </a:r>
          </a:p>
        </p:txBody>
      </p:sp>
      <p:sp>
        <p:nvSpPr>
          <p:cNvPr id="11" name="TextBox 10"/>
          <p:cNvSpPr txBox="1"/>
          <p:nvPr/>
        </p:nvSpPr>
        <p:spPr>
          <a:xfrm>
            <a:off x="447261" y="2304246"/>
            <a:ext cx="8382000" cy="369332"/>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Costs must be documented by:</a:t>
            </a:r>
          </a:p>
        </p:txBody>
      </p:sp>
      <p:sp>
        <p:nvSpPr>
          <p:cNvPr id="12" name="Rectangle 11"/>
          <p:cNvSpPr/>
          <p:nvPr/>
        </p:nvSpPr>
        <p:spPr>
          <a:xfrm>
            <a:off x="1676400" y="2823314"/>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payroll information</a:t>
            </a:r>
          </a:p>
        </p:txBody>
      </p:sp>
      <p:sp>
        <p:nvSpPr>
          <p:cNvPr id="17" name="Rectangle 16"/>
          <p:cNvSpPr/>
          <p:nvPr/>
        </p:nvSpPr>
        <p:spPr>
          <a:xfrm>
            <a:off x="1676399" y="3388485"/>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equipment logs or usage records</a:t>
            </a:r>
          </a:p>
        </p:txBody>
      </p:sp>
      <p:sp>
        <p:nvSpPr>
          <p:cNvPr id="19" name="Rectangle 18"/>
          <p:cNvSpPr/>
          <p:nvPr/>
        </p:nvSpPr>
        <p:spPr>
          <a:xfrm>
            <a:off x="1676398" y="3886329"/>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invoices and receipts</a:t>
            </a:r>
          </a:p>
        </p:txBody>
      </p:sp>
      <p:sp>
        <p:nvSpPr>
          <p:cNvPr id="20" name="TextBox 19"/>
          <p:cNvSpPr txBox="1"/>
          <p:nvPr/>
        </p:nvSpPr>
        <p:spPr>
          <a:xfrm>
            <a:off x="422379" y="5000030"/>
            <a:ext cx="7649817" cy="646331"/>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If using the nationally publicized FEMA rates, Applicants will need to account for operator costs separately. </a:t>
            </a:r>
          </a:p>
        </p:txBody>
      </p:sp>
      <p:sp>
        <p:nvSpPr>
          <p:cNvPr id="18" name="Rectangle 17"/>
          <p:cNvSpPr/>
          <p:nvPr/>
        </p:nvSpPr>
        <p:spPr>
          <a:xfrm>
            <a:off x="1676398" y="4373315"/>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work orders</a:t>
            </a:r>
          </a:p>
        </p:txBody>
      </p:sp>
      <p:sp>
        <p:nvSpPr>
          <p:cNvPr id="22" name="TextBox 21"/>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21" name="Rectangle 20"/>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t>Project Formulation</a:t>
            </a:r>
            <a:endParaRPr lang="en-US" sz="3200" u="sng"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4222050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399" y="329625"/>
            <a:ext cx="8872859" cy="584775"/>
          </a:xfrm>
          <a:prstGeom prst="rect">
            <a:avLst/>
          </a:prstGeom>
          <a:noFill/>
        </p:spPr>
        <p:txBody>
          <a:bodyPr wrap="square" rtlCol="0">
            <a:spAutoFit/>
          </a:bodyPr>
          <a:lstStyle/>
          <a:p>
            <a:pPr algn="ctr"/>
            <a:r>
              <a:rPr lang="en-US" sz="3200" b="1" u="sng" dirty="0" smtClean="0">
                <a:solidFill>
                  <a:schemeClr val="bg1"/>
                </a:solidFill>
              </a:rPr>
              <a:t>Project Formulation</a:t>
            </a:r>
            <a:endParaRPr lang="en-US" sz="3200" b="1" u="sng" dirty="0">
              <a:solidFill>
                <a:schemeClr val="bg1"/>
              </a:solidFill>
            </a:endParaRPr>
          </a:p>
        </p:txBody>
      </p:sp>
      <p:sp>
        <p:nvSpPr>
          <p:cNvPr id="8" name="TextBox 7"/>
          <p:cNvSpPr txBox="1"/>
          <p:nvPr/>
        </p:nvSpPr>
        <p:spPr>
          <a:xfrm>
            <a:off x="457200" y="1752600"/>
            <a:ext cx="8382000" cy="646331"/>
          </a:xfrm>
          <a:prstGeom prst="rect">
            <a:avLst/>
          </a:prstGeom>
          <a:noFill/>
        </p:spPr>
        <p:txBody>
          <a:bodyPr wrap="square" rtlCol="0">
            <a:spAutoFit/>
          </a:bodyPr>
          <a:lstStyle/>
          <a:p>
            <a:r>
              <a:rPr lang="en-US" b="1" dirty="0" smtClean="0"/>
              <a:t>The unit cost method is used to develop PWs for work to be completed and unit costs are applied to specific elements of a project’s scope of work.</a:t>
            </a:r>
            <a:endParaRPr lang="en-US" b="1" dirty="0" smtClean="0">
              <a:solidFill>
                <a:srgbClr val="FF0000"/>
              </a:solidFill>
            </a:endParaRPr>
          </a:p>
        </p:txBody>
      </p:sp>
      <p:sp>
        <p:nvSpPr>
          <p:cNvPr id="9" name="TextBox 8"/>
          <p:cNvSpPr txBox="1"/>
          <p:nvPr/>
        </p:nvSpPr>
        <p:spPr>
          <a:xfrm>
            <a:off x="457200" y="1307068"/>
            <a:ext cx="8077200" cy="400110"/>
          </a:xfrm>
          <a:prstGeom prst="rect">
            <a:avLst/>
          </a:prstGeom>
          <a:noFill/>
        </p:spPr>
        <p:txBody>
          <a:bodyPr wrap="square" rtlCol="0">
            <a:spAutoFit/>
          </a:bodyPr>
          <a:lstStyle/>
          <a:p>
            <a:r>
              <a:rPr lang="en-US" sz="2000" b="1" dirty="0" smtClean="0"/>
              <a:t>Unit Cost</a:t>
            </a:r>
          </a:p>
        </p:txBody>
      </p:sp>
      <p:sp>
        <p:nvSpPr>
          <p:cNvPr id="11" name="TextBox 10"/>
          <p:cNvSpPr txBox="1"/>
          <p:nvPr/>
        </p:nvSpPr>
        <p:spPr>
          <a:xfrm>
            <a:off x="457200" y="2677180"/>
            <a:ext cx="8382000" cy="646331"/>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Unit prices are based on in-place costs including site preparation, materials, labor, equipment, insurance, overhead, and profit (if by contract).</a:t>
            </a:r>
          </a:p>
        </p:txBody>
      </p:sp>
      <p:sp>
        <p:nvSpPr>
          <p:cNvPr id="12" name="Rectangle 11"/>
          <p:cNvSpPr/>
          <p:nvPr/>
        </p:nvSpPr>
        <p:spPr>
          <a:xfrm>
            <a:off x="1392871" y="4191000"/>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State or local data from previously completed projects</a:t>
            </a:r>
          </a:p>
        </p:txBody>
      </p:sp>
      <p:sp>
        <p:nvSpPr>
          <p:cNvPr id="17" name="Rectangle 16"/>
          <p:cNvSpPr/>
          <p:nvPr/>
        </p:nvSpPr>
        <p:spPr>
          <a:xfrm>
            <a:off x="1392871" y="4797623"/>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commercial estimating sources</a:t>
            </a:r>
          </a:p>
        </p:txBody>
      </p:sp>
      <p:sp>
        <p:nvSpPr>
          <p:cNvPr id="19" name="Rectangle 18"/>
          <p:cNvSpPr/>
          <p:nvPr/>
        </p:nvSpPr>
        <p:spPr>
          <a:xfrm>
            <a:off x="1392871" y="5407223"/>
            <a:ext cx="6303329" cy="369332"/>
          </a:xfrm>
          <a:prstGeom prst="rect">
            <a:avLst/>
          </a:prstGeom>
        </p:spPr>
        <p:txBody>
          <a:bodyPr wrap="square">
            <a:spAutoFit/>
          </a:bodyPr>
          <a:lstStyle/>
          <a:p>
            <a:pPr>
              <a:buFont typeface="Wingdings" pitchFamily="2" charset="2"/>
              <a:buChar char="§"/>
            </a:pPr>
            <a:r>
              <a:rPr lang="en-US" sz="1600" dirty="0" smtClean="0"/>
              <a:t> </a:t>
            </a:r>
            <a:r>
              <a:rPr lang="en-US" dirty="0" smtClean="0"/>
              <a:t>FEMA cost codes</a:t>
            </a:r>
          </a:p>
        </p:txBody>
      </p:sp>
      <p:sp>
        <p:nvSpPr>
          <p:cNvPr id="20" name="TextBox 19"/>
          <p:cNvSpPr txBox="1"/>
          <p:nvPr/>
        </p:nvSpPr>
        <p:spPr>
          <a:xfrm>
            <a:off x="457200" y="3654623"/>
            <a:ext cx="8382000" cy="369332"/>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Several sources may be used in preparing estimates based on unit costs:</a:t>
            </a:r>
          </a:p>
        </p:txBody>
      </p:sp>
      <p:sp>
        <p:nvSpPr>
          <p:cNvPr id="18" name="TextBox 17"/>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6" name="TextBox 15"/>
          <p:cNvSpPr txBox="1"/>
          <p:nvPr/>
        </p:nvSpPr>
        <p:spPr>
          <a:xfrm>
            <a:off x="0" y="0"/>
            <a:ext cx="9144000" cy="758952"/>
          </a:xfrm>
          <a:prstGeom prst="rect">
            <a:avLst/>
          </a:prstGeom>
          <a:noFill/>
        </p:spPr>
        <p:txBody>
          <a:bodyPr wrap="square" rtlCol="0" anchor="ctr">
            <a:spAutoFit/>
          </a:bodyPr>
          <a:lstStyle/>
          <a:p>
            <a:pPr algn="ctr"/>
            <a:r>
              <a:rPr lang="en-US" sz="3200" u="sng" dirty="0" smtClean="0">
                <a:solidFill>
                  <a:schemeClr val="bg1"/>
                </a:solidFill>
              </a:rPr>
              <a:t>Project Formulation</a:t>
            </a:r>
            <a:endParaRPr lang="en-US" sz="3200" u="sng" dirty="0">
              <a:solidFill>
                <a:schemeClr val="bg1"/>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6021761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399" y="253425"/>
            <a:ext cx="8872859" cy="584775"/>
          </a:xfrm>
          <a:prstGeom prst="rect">
            <a:avLst/>
          </a:prstGeom>
          <a:noFill/>
        </p:spPr>
        <p:txBody>
          <a:bodyPr wrap="square" rtlCol="0">
            <a:spAutoFit/>
          </a:bodyPr>
          <a:lstStyle/>
          <a:p>
            <a:pPr algn="ctr"/>
            <a:r>
              <a:rPr lang="en-US" sz="3200" b="1" u="sng" dirty="0" smtClean="0">
                <a:solidFill>
                  <a:schemeClr val="bg1"/>
                </a:solidFill>
              </a:rPr>
              <a:t>Formulation</a:t>
            </a:r>
            <a:endParaRPr lang="en-US" sz="3200" b="1" u="sng" dirty="0">
              <a:solidFill>
                <a:schemeClr val="bg1"/>
              </a:solidFill>
            </a:endParaRPr>
          </a:p>
        </p:txBody>
      </p:sp>
      <p:sp>
        <p:nvSpPr>
          <p:cNvPr id="8" name="TextBox 7"/>
          <p:cNvSpPr txBox="1"/>
          <p:nvPr/>
        </p:nvSpPr>
        <p:spPr>
          <a:xfrm>
            <a:off x="533400" y="1981200"/>
            <a:ext cx="8610600" cy="646331"/>
          </a:xfrm>
          <a:prstGeom prst="rect">
            <a:avLst/>
          </a:prstGeom>
          <a:noFill/>
        </p:spPr>
        <p:txBody>
          <a:bodyPr wrap="square" rtlCol="0">
            <a:spAutoFit/>
          </a:bodyPr>
          <a:lstStyle/>
          <a:p>
            <a:pPr>
              <a:buFont typeface="Wingdings" pitchFamily="2" charset="2"/>
              <a:buChar char="§"/>
            </a:pPr>
            <a:r>
              <a:rPr lang="en-US" sz="1600" dirty="0"/>
              <a:t> </a:t>
            </a:r>
            <a:r>
              <a:rPr lang="en-US" sz="1600" dirty="0" smtClean="0"/>
              <a:t> </a:t>
            </a:r>
            <a:r>
              <a:rPr lang="en-US" dirty="0" smtClean="0"/>
              <a:t>Contract pricing is used to determine the cost of work for which an Applicant has used labor, equipment, and material from an outside source.</a:t>
            </a:r>
            <a:endParaRPr lang="en-US" dirty="0" smtClean="0">
              <a:solidFill>
                <a:srgbClr val="FF0000"/>
              </a:solidFill>
            </a:endParaRPr>
          </a:p>
        </p:txBody>
      </p:sp>
      <p:sp>
        <p:nvSpPr>
          <p:cNvPr id="9" name="TextBox 8"/>
          <p:cNvSpPr txBox="1"/>
          <p:nvPr/>
        </p:nvSpPr>
        <p:spPr>
          <a:xfrm>
            <a:off x="533400" y="1447800"/>
            <a:ext cx="8077200" cy="400110"/>
          </a:xfrm>
          <a:prstGeom prst="rect">
            <a:avLst/>
          </a:prstGeom>
          <a:noFill/>
        </p:spPr>
        <p:txBody>
          <a:bodyPr wrap="square" rtlCol="0">
            <a:spAutoFit/>
          </a:bodyPr>
          <a:lstStyle/>
          <a:p>
            <a:r>
              <a:rPr lang="en-US" sz="2000" b="1" dirty="0" smtClean="0"/>
              <a:t>Contracts</a:t>
            </a:r>
          </a:p>
        </p:txBody>
      </p:sp>
      <p:sp>
        <p:nvSpPr>
          <p:cNvPr id="11" name="TextBox 10"/>
          <p:cNvSpPr txBox="1"/>
          <p:nvPr/>
        </p:nvSpPr>
        <p:spPr>
          <a:xfrm>
            <a:off x="1447801" y="3124200"/>
            <a:ext cx="7543800" cy="646331"/>
          </a:xfrm>
          <a:prstGeom prst="rect">
            <a:avLst/>
          </a:prstGeom>
          <a:noFill/>
        </p:spPr>
        <p:txBody>
          <a:bodyPr wrap="square" rtlCol="0">
            <a:spAutoFit/>
          </a:bodyPr>
          <a:lstStyle/>
          <a:p>
            <a:pPr>
              <a:buFont typeface="Wingdings" pitchFamily="2" charset="2"/>
              <a:buChar char="§"/>
            </a:pPr>
            <a:r>
              <a:rPr lang="en-US" dirty="0"/>
              <a:t> </a:t>
            </a:r>
            <a:r>
              <a:rPr lang="en-US" dirty="0" smtClean="0"/>
              <a:t> All contracts must be awarded following Federal and State procurement guidelines.</a:t>
            </a:r>
          </a:p>
        </p:txBody>
      </p:sp>
      <p:sp>
        <p:nvSpPr>
          <p:cNvPr id="20" name="TextBox 19"/>
          <p:cNvSpPr txBox="1"/>
          <p:nvPr/>
        </p:nvSpPr>
        <p:spPr>
          <a:xfrm>
            <a:off x="1447801" y="4343400"/>
            <a:ext cx="7391399" cy="646331"/>
          </a:xfrm>
          <a:prstGeom prst="rect">
            <a:avLst/>
          </a:prstGeom>
          <a:noFill/>
        </p:spPr>
        <p:txBody>
          <a:bodyPr wrap="square" rtlCol="0">
            <a:spAutoFit/>
          </a:bodyPr>
          <a:lstStyle/>
          <a:p>
            <a:pPr>
              <a:buFont typeface="Wingdings" pitchFamily="2" charset="2"/>
              <a:buChar char="§"/>
            </a:pPr>
            <a:r>
              <a:rPr lang="en-US" dirty="0"/>
              <a:t> </a:t>
            </a:r>
            <a:r>
              <a:rPr lang="en-US" dirty="0" smtClean="0"/>
              <a:t> If work has not begun on a project, but a contract has been bid or let, the contract price may be used in the development of the project worksheet.</a:t>
            </a:r>
          </a:p>
        </p:txBody>
      </p:sp>
      <p:sp>
        <p:nvSpPr>
          <p:cNvPr id="17" name="TextBox 16"/>
          <p:cNvSpPr txBox="1"/>
          <p:nvPr/>
        </p:nvSpPr>
        <p:spPr>
          <a:xfrm>
            <a:off x="0" y="6172200"/>
            <a:ext cx="9144000" cy="685800"/>
          </a:xfrm>
          <a:prstGeom prst="rect">
            <a:avLst/>
          </a:prstGeom>
          <a:noFill/>
        </p:spPr>
        <p:txBody>
          <a:bodyPr wrap="square" rtlCol="0" anchor="ctr">
            <a:sp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solidFill>
                  <a:schemeClr val="bg1"/>
                </a:solidFill>
              </a:rPr>
              <a:t>Project Formulation</a:t>
            </a:r>
            <a:endParaRPr lang="en-US" sz="3200" u="sng" dirty="0">
              <a:solidFill>
                <a:schemeClr val="bg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42354322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0" y="6172200"/>
            <a:ext cx="9144000" cy="68580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THE FLORIDA DIVISION OF EMERGENCY MANAGEMENT</a:t>
            </a:r>
            <a:endParaRPr kumimoji="0" lang="en-US"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Overview</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876300" y="0"/>
            <a:ext cx="7391400" cy="75895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smtClean="0">
                <a:ln>
                  <a:noFill/>
                </a:ln>
                <a:solidFill>
                  <a:prstClr val="white"/>
                </a:solidFill>
                <a:effectLst/>
                <a:uLnTx/>
                <a:uFillTx/>
                <a:latin typeface="Calibri"/>
                <a:ea typeface="+mn-ea"/>
                <a:cs typeface="+mn-cs"/>
              </a:rPr>
              <a:t>Project Worksheet Submission</a:t>
            </a:r>
            <a:endParaRPr kumimoji="0" lang="en-US" sz="3200" b="0" i="0" u="sng"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609600" y="962263"/>
            <a:ext cx="7924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sng" strike="noStrike" kern="1200" cap="none" spc="0" normalizeH="0" baseline="0" noProof="0" dirty="0" smtClean="0">
                <a:ln>
                  <a:noFill/>
                </a:ln>
                <a:solidFill>
                  <a:prstClr val="black"/>
                </a:solidFill>
                <a:effectLst/>
                <a:uLnTx/>
                <a:uFillTx/>
                <a:latin typeface="Calibri"/>
                <a:ea typeface="+mn-ea"/>
                <a:cs typeface="+mn-cs"/>
              </a:rPr>
              <a:t>Project Worksheet (PW)</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the primary form used to document the location, damage description and dimensions, scope of work, percentage of work completed, cost line items, special considerations, and project type. It is the basis for the grant. Project worksheets are divided into small and large projects. </a:t>
            </a:r>
          </a:p>
        </p:txBody>
      </p:sp>
      <p:sp>
        <p:nvSpPr>
          <p:cNvPr id="14" name="Rectangle 13"/>
          <p:cNvSpPr/>
          <p:nvPr/>
        </p:nvSpPr>
        <p:spPr>
          <a:xfrm>
            <a:off x="1752600" y="2573035"/>
            <a:ext cx="64770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Projects are processed as either small or large projects. If the project cost is less than $123,100 the project is processed as a small project. If the project cost equals or exceeds $123,100 the project is processed as a large project. To be eligible for assistance, a project must meet a minimum threshold of $3,100.</a:t>
            </a:r>
          </a:p>
        </p:txBody>
      </p:sp>
      <p:sp>
        <p:nvSpPr>
          <p:cNvPr id="15" name="Rectangle 14"/>
          <p:cNvSpPr/>
          <p:nvPr/>
        </p:nvSpPr>
        <p:spPr>
          <a:xfrm>
            <a:off x="1143000" y="2178189"/>
            <a:ext cx="7086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Once broken into categories, a project is then broken down by size. </a:t>
            </a:r>
          </a:p>
        </p:txBody>
      </p:sp>
      <p:graphicFrame>
        <p:nvGraphicFramePr>
          <p:cNvPr id="16" name="Table 15"/>
          <p:cNvGraphicFramePr>
            <a:graphicFrameLocks noGrp="1"/>
          </p:cNvGraphicFramePr>
          <p:nvPr>
            <p:extLst>
              <p:ext uri="{D42A27DB-BD31-4B8C-83A1-F6EECF244321}">
                <p14:modId xmlns:p14="http://schemas.microsoft.com/office/powerpoint/2010/main" val="480629344"/>
              </p:ext>
            </p:extLst>
          </p:nvPr>
        </p:nvGraphicFramePr>
        <p:xfrm>
          <a:off x="1066800" y="3992880"/>
          <a:ext cx="7162800" cy="1966008"/>
        </p:xfrm>
        <a:graphic>
          <a:graphicData uri="http://schemas.openxmlformats.org/drawingml/2006/table">
            <a:tbl>
              <a:tblPr firstRow="1" bandRow="1">
                <a:tableStyleId>{69CF1AB2-1976-4502-BF36-3FF5EA218861}</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563928">
                <a:tc>
                  <a:txBody>
                    <a:bodyPr/>
                    <a:lstStyle/>
                    <a:p>
                      <a:pPr algn="ctr"/>
                      <a:r>
                        <a:rPr lang="en-US" sz="1800" dirty="0" smtClean="0"/>
                        <a:t>Small Projects &lt; $123,100</a:t>
                      </a:r>
                      <a:endParaRPr lang="en-US" sz="1800" dirty="0"/>
                    </a:p>
                  </a:txBody>
                  <a:tcPr anchor="ctr"/>
                </a:tc>
                <a:tc>
                  <a:txBody>
                    <a:bodyPr/>
                    <a:lstStyle/>
                    <a:p>
                      <a:pPr algn="ctr"/>
                      <a:r>
                        <a:rPr lang="en-US" dirty="0" smtClean="0"/>
                        <a:t>Large Projects </a:t>
                      </a:r>
                      <a:r>
                        <a:rPr lang="en-US" u="sng" dirty="0" smtClean="0"/>
                        <a:t>&gt;</a:t>
                      </a:r>
                      <a:r>
                        <a:rPr lang="en-US" dirty="0" smtClean="0"/>
                        <a:t> $123,100</a:t>
                      </a:r>
                      <a:endParaRPr lang="en-US" dirty="0"/>
                    </a:p>
                  </a:txBody>
                  <a:tcPr anchor="ctr"/>
                </a:tc>
                <a:extLst>
                  <a:ext uri="{0D108BD9-81ED-4DB2-BD59-A6C34878D82A}">
                    <a16:rowId xmlns:a16="http://schemas.microsoft.com/office/drawing/2014/main" val="10000"/>
                  </a:ext>
                </a:extLst>
              </a:tr>
              <a:tr h="575011">
                <a:tc>
                  <a:txBody>
                    <a:bodyPr/>
                    <a:lstStyle/>
                    <a:p>
                      <a:r>
                        <a:rPr lang="en-US" sz="1600" dirty="0" smtClean="0"/>
                        <a:t>Federal cost share is paid upon project approval.</a:t>
                      </a:r>
                      <a:endParaRPr lang="en-US" sz="1600" dirty="0"/>
                    </a:p>
                  </a:txBody>
                  <a:tcPr/>
                </a:tc>
                <a:tc>
                  <a:txBody>
                    <a:bodyPr/>
                    <a:lstStyle/>
                    <a:p>
                      <a:r>
                        <a:rPr lang="en-US" sz="1600" dirty="0" smtClean="0"/>
                        <a:t>Federal cost share is paid as work is accomplished.</a:t>
                      </a:r>
                      <a:endParaRPr lang="en-US" sz="1600" dirty="0"/>
                    </a:p>
                  </a:txBody>
                  <a:tcPr/>
                </a:tc>
                <a:extLst>
                  <a:ext uri="{0D108BD9-81ED-4DB2-BD59-A6C34878D82A}">
                    <a16:rowId xmlns:a16="http://schemas.microsoft.com/office/drawing/2014/main" val="10001"/>
                  </a:ext>
                </a:extLst>
              </a:tr>
              <a:tr h="583181">
                <a:tc>
                  <a:txBody>
                    <a:bodyPr/>
                    <a:lstStyle/>
                    <a:p>
                      <a:r>
                        <a:rPr lang="en-US" sz="1600" dirty="0" smtClean="0"/>
                        <a:t>Funding is based on an initial</a:t>
                      </a:r>
                      <a:r>
                        <a:rPr lang="en-US" sz="1600" baseline="0" dirty="0" smtClean="0"/>
                        <a:t> cost estimate.</a:t>
                      </a:r>
                      <a:endParaRPr lang="en-US" sz="1600" dirty="0"/>
                    </a:p>
                  </a:txBody>
                  <a:tcPr/>
                </a:tc>
                <a:tc>
                  <a:txBody>
                    <a:bodyPr/>
                    <a:lstStyle/>
                    <a:p>
                      <a:r>
                        <a:rPr lang="en-US" sz="1600" dirty="0" smtClean="0"/>
                        <a:t>Final assistance is based upon actual costs or an estimate using the Cost Estimating Format. </a:t>
                      </a:r>
                      <a:endParaRPr lang="en-US" sz="1600" dirty="0"/>
                    </a:p>
                  </a:txBody>
                  <a:tcPr/>
                </a:tc>
                <a:extLst>
                  <a:ext uri="{0D108BD9-81ED-4DB2-BD59-A6C34878D82A}">
                    <a16:rowId xmlns:a16="http://schemas.microsoft.com/office/drawing/2014/main" val="10002"/>
                  </a:ext>
                </a:extLst>
              </a:tr>
            </a:tbl>
          </a:graphicData>
        </a:graphic>
      </p:graphicFrame>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30993215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457200" y="960244"/>
            <a:ext cx="8229600" cy="4727448"/>
          </a:xfrm>
          <a:prstGeom prst="rect">
            <a:avLst/>
          </a:prstGeom>
          <a:noFill/>
          <a:ln w="9525">
            <a:noFill/>
            <a:miter lim="800000"/>
            <a:headEnd/>
            <a:tailEnd/>
          </a:ln>
        </p:spPr>
        <p:txBody>
          <a:bodyPr wrap="square">
            <a:spAutoFit/>
          </a:bodyPr>
          <a:lstStyle/>
          <a:p>
            <a:pPr marL="457200" indent="-457200" eaLnBrk="0" hangingPunct="0">
              <a:spcBef>
                <a:spcPct val="20000"/>
              </a:spcBef>
              <a:buSzPct val="70000"/>
              <a:buFont typeface="Wingdings" panose="05000000000000000000" pitchFamily="2" charset="2"/>
              <a:buChar char="§"/>
              <a:defRPr/>
            </a:pPr>
            <a:r>
              <a:rPr lang="en-US" sz="2400" kern="0" dirty="0" smtClean="0"/>
              <a:t>The signed project worksheets (PW’s) are then sent to the Joint Field Office (JFO) for processing and submission to FEMA. </a:t>
            </a:r>
          </a:p>
          <a:p>
            <a:pPr marL="457200" indent="-457200" eaLnBrk="0" hangingPunct="0">
              <a:spcBef>
                <a:spcPct val="20000"/>
              </a:spcBef>
              <a:buSzPct val="70000"/>
              <a:buFont typeface="Wingdings" panose="05000000000000000000" pitchFamily="2" charset="2"/>
              <a:buChar char="§"/>
              <a:defRPr/>
            </a:pPr>
            <a:r>
              <a:rPr lang="en-US" sz="2400" kern="0" dirty="0" smtClean="0"/>
              <a:t>Once obligated: </a:t>
            </a:r>
          </a:p>
          <a:p>
            <a:pPr marL="914400" lvl="1" indent="-457200" eaLnBrk="0" hangingPunct="0">
              <a:spcBef>
                <a:spcPct val="20000"/>
              </a:spcBef>
              <a:buSzPct val="70000"/>
              <a:buFont typeface="Wingdings" panose="05000000000000000000" pitchFamily="2" charset="2"/>
              <a:buChar char="§"/>
              <a:defRPr/>
            </a:pPr>
            <a:r>
              <a:rPr lang="en-US" sz="2200" kern="0" dirty="0" smtClean="0"/>
              <a:t>Small projects paid immediately. </a:t>
            </a:r>
          </a:p>
          <a:p>
            <a:pPr marL="914400" lvl="1" indent="-457200" eaLnBrk="0" hangingPunct="0">
              <a:spcBef>
                <a:spcPct val="20000"/>
              </a:spcBef>
              <a:buSzPct val="70000"/>
              <a:buFont typeface="Wingdings" panose="05000000000000000000" pitchFamily="2" charset="2"/>
              <a:buChar char="§"/>
              <a:defRPr/>
            </a:pPr>
            <a:r>
              <a:rPr lang="en-US" sz="2200" kern="0" dirty="0" smtClean="0"/>
              <a:t>Large projects need Request for Reimbursement (RFR) and back up documentation (checks, invoices, timesheets) on FloridaPA.org website. </a:t>
            </a:r>
          </a:p>
          <a:p>
            <a:pPr marL="457200" indent="-457200" eaLnBrk="0" hangingPunct="0">
              <a:spcBef>
                <a:spcPct val="20000"/>
              </a:spcBef>
              <a:buSzPct val="70000"/>
              <a:buFont typeface="Wingdings" panose="05000000000000000000" pitchFamily="2" charset="2"/>
              <a:buChar char="§"/>
              <a:defRPr/>
            </a:pPr>
            <a:r>
              <a:rPr lang="en-US" sz="2400" kern="0" dirty="0" smtClean="0"/>
              <a:t>Closeout: </a:t>
            </a:r>
          </a:p>
          <a:p>
            <a:pPr marL="914400" lvl="1" indent="-457200" eaLnBrk="0" hangingPunct="0">
              <a:spcBef>
                <a:spcPct val="20000"/>
              </a:spcBef>
              <a:buSzPct val="70000"/>
              <a:buFont typeface="Wingdings" panose="05000000000000000000" pitchFamily="2" charset="2"/>
              <a:buChar char="§"/>
              <a:defRPr/>
            </a:pPr>
            <a:r>
              <a:rPr lang="en-US" sz="2200" kern="0" dirty="0" smtClean="0"/>
              <a:t>Small projects may be verified for completion. </a:t>
            </a:r>
          </a:p>
          <a:p>
            <a:pPr marL="914400" lvl="1" indent="-457200" eaLnBrk="0" hangingPunct="0">
              <a:spcBef>
                <a:spcPct val="20000"/>
              </a:spcBef>
              <a:buSzPct val="70000"/>
              <a:buFont typeface="Wingdings" panose="05000000000000000000" pitchFamily="2" charset="2"/>
              <a:buChar char="§"/>
              <a:defRPr/>
            </a:pPr>
            <a:r>
              <a:rPr lang="en-US" sz="2200" kern="0" dirty="0" smtClean="0"/>
              <a:t>ALL large projects are verified with back-up documentation to ensure match with Scope of Work (SOW).</a:t>
            </a:r>
          </a:p>
        </p:txBody>
      </p:sp>
      <p:grpSp>
        <p:nvGrpSpPr>
          <p:cNvPr id="5" name="Group 4"/>
          <p:cNvGrpSpPr/>
          <p:nvPr/>
        </p:nvGrpSpPr>
        <p:grpSpPr>
          <a:xfrm>
            <a:off x="0" y="0"/>
            <a:ext cx="9144000" cy="6858000"/>
            <a:chOff x="0" y="0"/>
            <a:chExt cx="9144000" cy="685800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6330434"/>
              <a:ext cx="9144000" cy="369332"/>
            </a:xfrm>
            <a:prstGeom prst="rect">
              <a:avLst/>
            </a:prstGeom>
            <a:noFill/>
          </p:spPr>
          <p:txBody>
            <a:bodyPr wrap="square" rtlCol="0" anchor="ctr">
              <a:spAutoFit/>
            </a:bodyPr>
            <a:lstStyle/>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p:cNvSpPr txBox="1"/>
            <p:nvPr/>
          </p:nvSpPr>
          <p:spPr>
            <a:xfrm>
              <a:off x="685800" y="0"/>
              <a:ext cx="7620000" cy="758952"/>
            </a:xfrm>
            <a:prstGeom prst="rect">
              <a:avLst/>
            </a:prstGeom>
            <a:noFill/>
          </p:spPr>
          <p:txBody>
            <a:bodyPr wrap="square" rtlCol="0" anchor="ctr">
              <a:spAutoFit/>
            </a:bodyPr>
            <a:lstStyle/>
            <a:p>
              <a:pPr algn="ctr">
                <a:defRPr/>
              </a:pPr>
              <a:r>
                <a:rPr lang="en-US" sz="3200" u="sng" dirty="0">
                  <a:solidFill>
                    <a:schemeClr val="bg1"/>
                  </a:solidFill>
                  <a:cs typeface="Tahoma" pitchFamily="34" charset="0"/>
                </a:rPr>
                <a:t>Obligation and Closeout</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2480960226"/>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0" y="6330432"/>
            <a:ext cx="9144000" cy="369332"/>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14400" y="2677180"/>
            <a:ext cx="7391400" cy="769441"/>
          </a:xfrm>
          <a:prstGeom prst="rect">
            <a:avLst/>
          </a:prstGeom>
          <a:noFill/>
        </p:spPr>
        <p:txBody>
          <a:bodyPr wrap="square" rtlCol="0">
            <a:spAutoFit/>
          </a:bodyPr>
          <a:lstStyle/>
          <a:p>
            <a:pPr algn="ctr"/>
            <a:r>
              <a:rPr lang="en-US" sz="4400" dirty="0" smtClean="0"/>
              <a:t>Funding Options</a:t>
            </a:r>
            <a:endParaRPr lang="en-US" sz="4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6172200"/>
            <a:ext cx="9144000" cy="685800"/>
          </a:xfrm>
          <a:prstGeom prst="rect">
            <a:avLst/>
          </a:prstGeom>
          <a:noFill/>
        </p:spPr>
        <p:txBody>
          <a:bodyPr wrap="square" rtlCol="0" anchor="ctr">
            <a:spAutoFit/>
          </a:bodyPr>
          <a:lstStyle/>
          <a:p>
            <a:r>
              <a:rPr lang="en-US" dirty="0" smtClean="0">
                <a:solidFill>
                  <a:schemeClr val="bg1"/>
                </a:solidFill>
                <a:latin typeface="Arial" panose="020B0604020202020204" pitchFamily="34" charset="0"/>
                <a:cs typeface="Arial" panose="020B0604020202020204" pitchFamily="34" charset="0"/>
              </a:rPr>
              <a:t>	THE FLORIDA DIVISION OF EMERGENCY MANAGEMENT</a:t>
            </a:r>
            <a:endParaRPr lang="en-US"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85800" y="76200"/>
            <a:ext cx="7620000" cy="584775"/>
          </a:xfrm>
          <a:prstGeom prst="rect">
            <a:avLst/>
          </a:prstGeom>
          <a:noFill/>
        </p:spPr>
        <p:txBody>
          <a:bodyPr wrap="square" rtlCol="0">
            <a:spAutoFit/>
          </a:bodyPr>
          <a:lstStyle/>
          <a:p>
            <a:pPr algn="ctr"/>
            <a:r>
              <a:rPr lang="en-US" sz="3200" dirty="0" smtClean="0">
                <a:solidFill>
                  <a:schemeClr val="bg1"/>
                </a:solidFill>
              </a:rPr>
              <a:t>Overview</a:t>
            </a:r>
            <a:endParaRPr lang="en-US" sz="3200" dirty="0">
              <a:solidFill>
                <a:schemeClr val="bg1"/>
              </a:solidFill>
            </a:endParaRPr>
          </a:p>
        </p:txBody>
      </p:sp>
      <p:sp>
        <p:nvSpPr>
          <p:cNvPr id="18" name="Rectangle 17"/>
          <p:cNvSpPr/>
          <p:nvPr/>
        </p:nvSpPr>
        <p:spPr>
          <a:xfrm>
            <a:off x="0" y="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76300" y="0"/>
            <a:ext cx="7391400" cy="758952"/>
          </a:xfrm>
          <a:prstGeom prst="rect">
            <a:avLst/>
          </a:prstGeom>
          <a:noFill/>
        </p:spPr>
        <p:txBody>
          <a:bodyPr wrap="square" rtlCol="0" anchor="ctr">
            <a:spAutoFit/>
          </a:bodyPr>
          <a:lstStyle/>
          <a:p>
            <a:pPr algn="ctr"/>
            <a:r>
              <a:rPr lang="en-US" sz="3200" u="sng" dirty="0" smtClean="0">
                <a:solidFill>
                  <a:schemeClr val="bg1"/>
                </a:solidFill>
              </a:rPr>
              <a:t>Funding Options</a:t>
            </a:r>
            <a:endParaRPr lang="en-US" sz="3200" u="sng" dirty="0">
              <a:solidFill>
                <a:schemeClr val="bg1"/>
              </a:solidFill>
            </a:endParaRPr>
          </a:p>
        </p:txBody>
      </p:sp>
      <p:sp>
        <p:nvSpPr>
          <p:cNvPr id="14" name="TextBox 13"/>
          <p:cNvSpPr txBox="1"/>
          <p:nvPr/>
        </p:nvSpPr>
        <p:spPr>
          <a:xfrm>
            <a:off x="609600" y="1762780"/>
            <a:ext cx="8382000" cy="646331"/>
          </a:xfrm>
          <a:prstGeom prst="rect">
            <a:avLst/>
          </a:prstGeom>
          <a:noFill/>
        </p:spPr>
        <p:txBody>
          <a:bodyPr wrap="square" rtlCol="0">
            <a:spAutoFit/>
          </a:bodyPr>
          <a:lstStyle/>
          <a:p>
            <a:pPr>
              <a:buFont typeface="Wingdings" pitchFamily="2" charset="2"/>
              <a:buChar char="§"/>
            </a:pPr>
            <a:r>
              <a:rPr lang="en-US" sz="1600" dirty="0"/>
              <a:t> </a:t>
            </a:r>
            <a:r>
              <a:rPr lang="en-US" dirty="0" smtClean="0"/>
              <a:t>An Applicant has the option to use a Public Assistance grant for activities that are outside of the originally approved scope of work. Funding options include: </a:t>
            </a:r>
          </a:p>
        </p:txBody>
      </p:sp>
      <p:sp>
        <p:nvSpPr>
          <p:cNvPr id="15" name="Rectangle 14"/>
          <p:cNvSpPr/>
          <p:nvPr/>
        </p:nvSpPr>
        <p:spPr>
          <a:xfrm>
            <a:off x="1219200" y="2667000"/>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Improved Projects</a:t>
            </a:r>
          </a:p>
        </p:txBody>
      </p:sp>
      <p:sp>
        <p:nvSpPr>
          <p:cNvPr id="16" name="Rectangle 15"/>
          <p:cNvSpPr/>
          <p:nvPr/>
        </p:nvSpPr>
        <p:spPr>
          <a:xfrm>
            <a:off x="1219200" y="3200400"/>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Alternate Projects</a:t>
            </a:r>
          </a:p>
        </p:txBody>
      </p:sp>
      <p:sp>
        <p:nvSpPr>
          <p:cNvPr id="17" name="Rectangle 16"/>
          <p:cNvSpPr/>
          <p:nvPr/>
        </p:nvSpPr>
        <p:spPr>
          <a:xfrm>
            <a:off x="1219200" y="37762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Mitigation Projects</a:t>
            </a:r>
          </a:p>
        </p:txBody>
      </p:sp>
      <p:sp>
        <p:nvSpPr>
          <p:cNvPr id="13" name="TextBox 12"/>
          <p:cNvSpPr txBox="1"/>
          <p:nvPr/>
        </p:nvSpPr>
        <p:spPr>
          <a:xfrm>
            <a:off x="609600" y="1066800"/>
            <a:ext cx="8382000" cy="369332"/>
          </a:xfrm>
          <a:prstGeom prst="rect">
            <a:avLst/>
          </a:prstGeom>
          <a:noFill/>
        </p:spPr>
        <p:txBody>
          <a:bodyPr wrap="square" rtlCol="0">
            <a:spAutoFit/>
          </a:bodyPr>
          <a:lstStyle/>
          <a:p>
            <a:r>
              <a:rPr lang="en-US" b="1" u="sng" dirty="0" smtClean="0"/>
              <a:t>Funding Options</a:t>
            </a:r>
            <a:endParaRPr lang="en-US" dirty="0" smtClean="0"/>
          </a:p>
        </p:txBody>
      </p:sp>
      <p:sp>
        <p:nvSpPr>
          <p:cNvPr id="19" name="Rectangle 18"/>
          <p:cNvSpPr/>
          <p:nvPr/>
        </p:nvSpPr>
        <p:spPr>
          <a:xfrm>
            <a:off x="1219200" y="4343400"/>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Sandy Recovery Improvement Act of 2013</a:t>
            </a:r>
          </a:p>
        </p:txBody>
      </p:sp>
      <p:sp>
        <p:nvSpPr>
          <p:cNvPr id="20" name="Rectangle 19"/>
          <p:cNvSpPr/>
          <p:nvPr/>
        </p:nvSpPr>
        <p:spPr>
          <a:xfrm>
            <a:off x="2057400" y="48430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Debris Pilot Program</a:t>
            </a:r>
          </a:p>
        </p:txBody>
      </p:sp>
      <p:sp>
        <p:nvSpPr>
          <p:cNvPr id="21" name="Rectangle 20"/>
          <p:cNvSpPr/>
          <p:nvPr/>
        </p:nvSpPr>
        <p:spPr>
          <a:xfrm>
            <a:off x="2057400" y="5300246"/>
            <a:ext cx="7162800" cy="369332"/>
          </a:xfrm>
          <a:prstGeom prst="rect">
            <a:avLst/>
          </a:prstGeom>
        </p:spPr>
        <p:txBody>
          <a:bodyPr wrap="square">
            <a:spAutoFit/>
          </a:bodyPr>
          <a:lstStyle/>
          <a:p>
            <a:pPr>
              <a:buFont typeface="Wingdings" pitchFamily="2" charset="2"/>
              <a:buChar char="§"/>
            </a:pPr>
            <a:r>
              <a:rPr lang="en-US" sz="1600" dirty="0" smtClean="0"/>
              <a:t> </a:t>
            </a:r>
            <a:r>
              <a:rPr lang="en-US" dirty="0" smtClean="0"/>
              <a:t>Alternative Procedures for Permanent Work</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104" y="5404104"/>
            <a:ext cx="1367893" cy="1371600"/>
          </a:xfrm>
          <a:prstGeom prst="rect">
            <a:avLst/>
          </a:prstGeom>
        </p:spPr>
      </p:pic>
    </p:spTree>
    <p:extLst>
      <p:ext uri="{BB962C8B-B14F-4D97-AF65-F5344CB8AC3E}">
        <p14:creationId xmlns:p14="http://schemas.microsoft.com/office/powerpoint/2010/main" val="864326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17514</TotalTime>
  <Words>15642</Words>
  <Application>Microsoft Office PowerPoint</Application>
  <PresentationFormat>On-screen Show (4:3)</PresentationFormat>
  <Paragraphs>1662</Paragraphs>
  <Slides>156</Slides>
  <Notes>150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156</vt:i4>
      </vt:variant>
    </vt:vector>
  </HeadingPairs>
  <TitlesOfParts>
    <vt:vector size="167" baseType="lpstr">
      <vt:lpstr>Arial</vt:lpstr>
      <vt:lpstr>Calibri</vt:lpstr>
      <vt:lpstr>Calibri Light</vt:lpstr>
      <vt:lpstr>Courier New</vt:lpstr>
      <vt:lpstr>Georgia</vt:lpstr>
      <vt:lpstr>Symbol</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Debris and Special Considerations Program  Applicant Briefing     </vt:lpstr>
      <vt:lpstr>Debris Management and Monitoring</vt:lpstr>
      <vt:lpstr>Debris</vt:lpstr>
      <vt:lpstr>Debris</vt:lpstr>
      <vt:lpstr>Debris</vt:lpstr>
      <vt:lpstr>PowerPoint Presentation</vt:lpstr>
      <vt:lpstr>Procurement</vt:lpstr>
      <vt:lpstr>Procurement (Cont’d)</vt:lpstr>
      <vt:lpstr>Procurement (Cont’d)</vt:lpstr>
      <vt:lpstr>Procurement (Cont’d)</vt:lpstr>
      <vt:lpstr>PowerPoint Presentation</vt:lpstr>
      <vt:lpstr>General Insurance – Duplication of Benefits  </vt:lpstr>
      <vt:lpstr>General Insurance – Claim Filing  </vt:lpstr>
      <vt:lpstr>Requirement to Obtain &amp; Maintain</vt:lpstr>
      <vt:lpstr>Requirement to Obtain &amp; Maintain (Cont’d)</vt:lpstr>
      <vt:lpstr>Insurance  - Prior Loss Reductions </vt:lpstr>
      <vt:lpstr>PowerPoint Presentation</vt:lpstr>
      <vt:lpstr>Vector control</vt:lpstr>
      <vt:lpstr>Vector control (cont’d)</vt:lpstr>
      <vt:lpstr>PowerPoint Presentation</vt:lpstr>
      <vt:lpstr>Roads - culverts - Bridges</vt:lpstr>
      <vt:lpstr>Roads - culverts – Bridges (Cont’d)</vt:lpstr>
      <vt:lpstr>Historic preservation</vt:lpstr>
      <vt:lpstr>Roads - culverts – Bridges (Cont’d)</vt:lpstr>
      <vt:lpstr>beaches</vt:lpstr>
      <vt:lpstr>Beaches (Cont’d)</vt:lpstr>
      <vt:lpstr>Beaches (Cont’d)</vt:lpstr>
      <vt:lpstr>Beaches (Cont’d)</vt:lpstr>
      <vt:lpstr>Floodplains &amp; wetlands</vt:lpstr>
      <vt:lpstr>Floodplains &amp; wetlands (Cont’d)</vt:lpstr>
      <vt:lpstr>Asbestos – Lead paint</vt:lpstr>
      <vt:lpstr>Special Considerations 9 questions</vt:lpstr>
      <vt:lpstr>FDEM Recovery DSCP Contacts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IA  Preliminary Damage Assessment (PDA):</dc:title>
  <dc:creator>Windows User</dc:creator>
  <cp:lastModifiedBy>Tidwell, Trisha</cp:lastModifiedBy>
  <cp:revision>886</cp:revision>
  <cp:lastPrinted>2016-10-31T15:04:45Z</cp:lastPrinted>
  <dcterms:created xsi:type="dcterms:W3CDTF">2013-09-05T19:35:03Z</dcterms:created>
  <dcterms:modified xsi:type="dcterms:W3CDTF">2016-11-03T16:00:28Z</dcterms:modified>
</cp:coreProperties>
</file>